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5" r:id="rId2"/>
    <p:sldMasterId id="2147483686" r:id="rId3"/>
  </p:sldMasterIdLst>
  <p:notesMasterIdLst>
    <p:notesMasterId r:id="rId40"/>
  </p:notesMasterIdLst>
  <p:handoutMasterIdLst>
    <p:handoutMasterId r:id="rId41"/>
  </p:handoutMasterIdLst>
  <p:sldIdLst>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310" r:id="rId23"/>
    <p:sldId id="293" r:id="rId24"/>
    <p:sldId id="294" r:id="rId25"/>
    <p:sldId id="307" r:id="rId26"/>
    <p:sldId id="308" r:id="rId27"/>
    <p:sldId id="295" r:id="rId28"/>
    <p:sldId id="296" r:id="rId29"/>
    <p:sldId id="297" r:id="rId30"/>
    <p:sldId id="309" r:id="rId31"/>
    <p:sldId id="299" r:id="rId32"/>
    <p:sldId id="300" r:id="rId33"/>
    <p:sldId id="302" r:id="rId34"/>
    <p:sldId id="303" r:id="rId35"/>
    <p:sldId id="304" r:id="rId36"/>
    <p:sldId id="301" r:id="rId37"/>
    <p:sldId id="305" r:id="rId38"/>
    <p:sldId id="306" r:id="rId39"/>
  </p:sldIdLst>
  <p:sldSz cx="9144000" cy="6858000" type="screen4x3"/>
  <p:notesSz cx="9296400" cy="7010400"/>
  <p:defaultTex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9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9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9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900" kern="1200">
        <a:solidFill>
          <a:schemeClr val="tx1"/>
        </a:solidFill>
        <a:latin typeface="Arial" pitchFamily="34" charset="0"/>
        <a:ea typeface="+mn-ea"/>
        <a:cs typeface="Arial" pitchFamily="34" charset="0"/>
      </a:defRPr>
    </a:lvl5pPr>
    <a:lvl6pPr marL="2286000" algn="l" defTabSz="914400" rtl="0" eaLnBrk="1" latinLnBrk="0" hangingPunct="1">
      <a:defRPr sz="900" kern="1200">
        <a:solidFill>
          <a:schemeClr val="tx1"/>
        </a:solidFill>
        <a:latin typeface="Arial" pitchFamily="34" charset="0"/>
        <a:ea typeface="+mn-ea"/>
        <a:cs typeface="Arial" pitchFamily="34" charset="0"/>
      </a:defRPr>
    </a:lvl6pPr>
    <a:lvl7pPr marL="2743200" algn="l" defTabSz="914400" rtl="0" eaLnBrk="1" latinLnBrk="0" hangingPunct="1">
      <a:defRPr sz="900" kern="1200">
        <a:solidFill>
          <a:schemeClr val="tx1"/>
        </a:solidFill>
        <a:latin typeface="Arial" pitchFamily="34" charset="0"/>
        <a:ea typeface="+mn-ea"/>
        <a:cs typeface="Arial" pitchFamily="34" charset="0"/>
      </a:defRPr>
    </a:lvl7pPr>
    <a:lvl8pPr marL="3200400" algn="l" defTabSz="914400" rtl="0" eaLnBrk="1" latinLnBrk="0" hangingPunct="1">
      <a:defRPr sz="900" kern="1200">
        <a:solidFill>
          <a:schemeClr val="tx1"/>
        </a:solidFill>
        <a:latin typeface="Arial" pitchFamily="34" charset="0"/>
        <a:ea typeface="+mn-ea"/>
        <a:cs typeface="Arial" pitchFamily="34" charset="0"/>
      </a:defRPr>
    </a:lvl8pPr>
    <a:lvl9pPr marL="3657600" algn="l" defTabSz="914400" rtl="0" eaLnBrk="1" latinLnBrk="0" hangingPunct="1">
      <a:defRPr sz="9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58"/>
    <a:srgbClr val="000000"/>
    <a:srgbClr val="339933"/>
    <a:srgbClr val="00529B"/>
    <a:srgbClr val="3366CC"/>
    <a:srgbClr val="0033CC"/>
    <a:srgbClr val="003399"/>
    <a:srgbClr val="0000FF"/>
    <a:srgbClr val="99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526" autoAdjust="0"/>
  </p:normalViewPr>
  <p:slideViewPr>
    <p:cSldViewPr snapToGrid="0" showGuides="1">
      <p:cViewPr varScale="1">
        <p:scale>
          <a:sx n="73" d="100"/>
          <a:sy n="73" d="100"/>
        </p:scale>
        <p:origin x="132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Total Employees Eligible to Retire by 1/1/2026</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97"/>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Tier</c:v>
                </c:pt>
              </c:strCache>
            </c:strRef>
          </c:tx>
          <c:explosion val="13"/>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E710-4FCA-B51F-8AB5BC38687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2-E710-4FCA-B51F-8AB5BC386876}"/>
              </c:ext>
            </c:extLst>
          </c:dPt>
          <c:dLbls>
            <c:delete val="1"/>
          </c:dLbls>
          <c:cat>
            <c:strRef>
              <c:f>Sheet1!$A$2:$A$3</c:f>
              <c:strCache>
                <c:ptCount val="2"/>
                <c:pt idx="0">
                  <c:v>Ineligible employees</c:v>
                </c:pt>
                <c:pt idx="1">
                  <c:v>Eligible by 1/1/26</c:v>
                </c:pt>
              </c:strCache>
            </c:strRef>
          </c:cat>
          <c:val>
            <c:numRef>
              <c:f>Sheet1!$B$2:$B$3</c:f>
              <c:numCache>
                <c:formatCode>General</c:formatCode>
                <c:ptCount val="2"/>
                <c:pt idx="0">
                  <c:v>531</c:v>
                </c:pt>
                <c:pt idx="1">
                  <c:v>448</c:v>
                </c:pt>
              </c:numCache>
            </c:numRef>
          </c:val>
          <c:extLst>
            <c:ext xmlns:c16="http://schemas.microsoft.com/office/drawing/2014/chart" uri="{C3380CC4-5D6E-409C-BE32-E72D297353CC}">
              <c16:uniqueId val="{00000000-E710-4FCA-B51F-8AB5BC386876}"/>
            </c:ext>
          </c:extLst>
        </c:ser>
        <c:dLbls>
          <c:dLblPos val="ctr"/>
          <c:showLegendKey val="0"/>
          <c:showVal val="0"/>
          <c:showCatName val="0"/>
          <c:showSerName val="0"/>
          <c:showPercent val="1"/>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0.50702</cdr:x>
      <cdr:y>0.16143</cdr:y>
    </cdr:from>
    <cdr:to>
      <cdr:x>0.63506</cdr:x>
      <cdr:y>0.29258</cdr:y>
    </cdr:to>
    <cdr:sp macro="" textlink="">
      <cdr:nvSpPr>
        <cdr:cNvPr id="2" name="TextBox 1"/>
        <cdr:cNvSpPr txBox="1"/>
      </cdr:nvSpPr>
      <cdr:spPr>
        <a:xfrm xmlns:a="http://schemas.openxmlformats.org/drawingml/2006/main">
          <a:off x="4452078" y="885670"/>
          <a:ext cx="1124263" cy="7195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600" dirty="0" smtClean="0">
              <a:solidFill>
                <a:schemeClr val="bg1"/>
              </a:solidFill>
            </a:rPr>
            <a:t>46%</a:t>
          </a:r>
        </a:p>
      </cdr:txBody>
    </cdr:sp>
  </cdr:relSizeAnchor>
  <cdr:relSizeAnchor xmlns:cdr="http://schemas.openxmlformats.org/drawingml/2006/chartDrawing">
    <cdr:from>
      <cdr:x>0.38752</cdr:x>
      <cdr:y>0.5</cdr:y>
    </cdr:from>
    <cdr:to>
      <cdr:x>0.49166</cdr:x>
      <cdr:y>0.66667</cdr:y>
    </cdr:to>
    <cdr:sp macro="" textlink="">
      <cdr:nvSpPr>
        <cdr:cNvPr id="3" name="TextBox 2"/>
        <cdr:cNvSpPr txBox="1"/>
      </cdr:nvSpPr>
      <cdr:spPr>
        <a:xfrm xmlns:a="http://schemas.openxmlformats.org/drawingml/2006/main">
          <a:off x="3402736" y="2743200"/>
          <a:ext cx="914431" cy="9144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600" dirty="0" smtClean="0">
              <a:solidFill>
                <a:schemeClr val="bg1"/>
              </a:solidFill>
            </a:rPr>
            <a:t>54%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54275" name="Rectangle 3"/>
          <p:cNvSpPr>
            <a:spLocks noGrp="1" noChangeArrowheads="1"/>
          </p:cNvSpPr>
          <p:nvPr>
            <p:ph type="dt" sz="quarter"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mn-cs"/>
              </a:defRPr>
            </a:lvl1pPr>
          </a:lstStyle>
          <a:p>
            <a:pPr>
              <a:defRPr/>
            </a:pPr>
            <a:fld id="{5F07663E-6C97-4A33-AF8D-9D4EF386DE2B}" type="datetimeFigureOut">
              <a:rPr lang="en-US"/>
              <a:pPr>
                <a:defRPr/>
              </a:pPr>
              <a:t>3/1/2018</a:t>
            </a:fld>
            <a:endParaRPr lang="en-US"/>
          </a:p>
        </p:txBody>
      </p:sp>
      <p:sp>
        <p:nvSpPr>
          <p:cNvPr id="54276" name="Rectangle 4"/>
          <p:cNvSpPr>
            <a:spLocks noGrp="1" noChangeArrowheads="1"/>
          </p:cNvSpPr>
          <p:nvPr>
            <p:ph type="ftr" sz="quarter" idx="2"/>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54277" name="Rectangle 5"/>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mn-cs"/>
              </a:defRPr>
            </a:lvl1pPr>
          </a:lstStyle>
          <a:p>
            <a:pPr>
              <a:defRPr/>
            </a:pPr>
            <a:fld id="{656332D6-79FE-4236-BCCA-DAC6E9ED17AD}" type="slidenum">
              <a:rPr lang="en-US"/>
              <a:pPr>
                <a:defRPr/>
              </a:pPr>
              <a:t>‹#›</a:t>
            </a:fld>
            <a:endParaRPr lang="en-US"/>
          </a:p>
        </p:txBody>
      </p:sp>
    </p:spTree>
    <p:extLst>
      <p:ext uri="{BB962C8B-B14F-4D97-AF65-F5344CB8AC3E}">
        <p14:creationId xmlns:p14="http://schemas.microsoft.com/office/powerpoint/2010/main" val="3502766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cs typeface="+mn-cs"/>
              </a:defRPr>
            </a:lvl1pPr>
          </a:lstStyle>
          <a:p>
            <a:pPr>
              <a:defRPr/>
            </a:pPr>
            <a:fld id="{63AE18CB-1EF9-4BB4-B548-CFC8A7C4C94F}" type="datetimeFigureOut">
              <a:rPr lang="en-US"/>
              <a:pPr>
                <a:defRPr/>
              </a:pPr>
              <a:t>3/1/2018</a:t>
            </a:fld>
            <a:endParaRPr lang="en-US"/>
          </a:p>
        </p:txBody>
      </p:sp>
      <p:sp>
        <p:nvSpPr>
          <p:cNvPr id="512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0275" y="3330575"/>
            <a:ext cx="7435850" cy="31543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cs typeface="+mn-cs"/>
              </a:defRPr>
            </a:lvl1pPr>
          </a:lstStyle>
          <a:p>
            <a:pPr>
              <a:defRPr/>
            </a:pPr>
            <a:fld id="{54D9746F-F42E-4553-A33B-23CE65844926}" type="slidenum">
              <a:rPr lang="en-US"/>
              <a:pPr>
                <a:defRPr/>
              </a:pPr>
              <a:t>‹#›</a:t>
            </a:fld>
            <a:endParaRPr lang="en-US"/>
          </a:p>
        </p:txBody>
      </p:sp>
    </p:spTree>
    <p:extLst>
      <p:ext uri="{BB962C8B-B14F-4D97-AF65-F5344CB8AC3E}">
        <p14:creationId xmlns:p14="http://schemas.microsoft.com/office/powerpoint/2010/main" val="3394609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900">
                <a:solidFill>
                  <a:schemeClr val="tx1"/>
                </a:solidFill>
                <a:latin typeface="Arial" panose="020B0604020202020204" pitchFamily="34" charset="0"/>
                <a:cs typeface="Arial" panose="020B0604020202020204" pitchFamily="34" charset="0"/>
              </a:defRPr>
            </a:lvl1pPr>
            <a:lvl2pPr marL="742950" indent="-285750" defTabSz="931863">
              <a:defRPr sz="900">
                <a:solidFill>
                  <a:schemeClr val="tx1"/>
                </a:solidFill>
                <a:latin typeface="Arial" panose="020B0604020202020204" pitchFamily="34" charset="0"/>
                <a:cs typeface="Arial" panose="020B0604020202020204" pitchFamily="34" charset="0"/>
              </a:defRPr>
            </a:lvl2pPr>
            <a:lvl3pPr marL="1143000" indent="-228600" defTabSz="931863">
              <a:defRPr sz="900">
                <a:solidFill>
                  <a:schemeClr val="tx1"/>
                </a:solidFill>
                <a:latin typeface="Arial" panose="020B0604020202020204" pitchFamily="34" charset="0"/>
                <a:cs typeface="Arial" panose="020B0604020202020204" pitchFamily="34" charset="0"/>
              </a:defRPr>
            </a:lvl3pPr>
            <a:lvl4pPr marL="1600200" indent="-228600" defTabSz="931863">
              <a:defRPr sz="900">
                <a:solidFill>
                  <a:schemeClr val="tx1"/>
                </a:solidFill>
                <a:latin typeface="Arial" panose="020B0604020202020204" pitchFamily="34" charset="0"/>
                <a:cs typeface="Arial" panose="020B0604020202020204" pitchFamily="34" charset="0"/>
              </a:defRPr>
            </a:lvl4pPr>
            <a:lvl5pPr marL="2057400" indent="-228600" defTabSz="931863">
              <a:defRPr sz="900">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112E6DE5-8192-483A-9190-83563FD1D9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863"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906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13</a:t>
            </a:fld>
            <a:endParaRPr lang="en-US" altLang="en-US" sz="1200">
              <a:solidFill>
                <a:srgbClr val="000000"/>
              </a:solidFill>
            </a:endParaRPr>
          </a:p>
        </p:txBody>
      </p:sp>
    </p:spTree>
    <p:extLst>
      <p:ext uri="{BB962C8B-B14F-4D97-AF65-F5344CB8AC3E}">
        <p14:creationId xmlns:p14="http://schemas.microsoft.com/office/powerpoint/2010/main" val="30614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2895600" y="525463"/>
            <a:ext cx="3505200" cy="2628900"/>
          </a:xfrm>
          <a:ln/>
        </p:spPr>
      </p:sp>
      <p:sp>
        <p:nvSpPr>
          <p:cNvPr id="94211" name="Notes Placeholder 2"/>
          <p:cNvSpPr>
            <a:spLocks noGrp="1"/>
          </p:cNvSpPr>
          <p:nvPr>
            <p:ph type="body" idx="1"/>
          </p:nvPr>
        </p:nvSpPr>
        <p:spPr>
          <a:xfrm>
            <a:off x="929215" y="3330001"/>
            <a:ext cx="7440104" cy="31548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27" tIns="46163" rIns="92327" bIns="46163"/>
          <a:lstStyle/>
          <a:p>
            <a:endParaRPr lang="en-US" smtClean="0"/>
          </a:p>
        </p:txBody>
      </p:sp>
      <p:sp>
        <p:nvSpPr>
          <p:cNvPr id="94212" name="Slide Number Placeholder 3"/>
          <p:cNvSpPr txBox="1">
            <a:spLocks noGrp="1"/>
          </p:cNvSpPr>
          <p:nvPr/>
        </p:nvSpPr>
        <p:spPr bwMode="auto">
          <a:xfrm>
            <a:off x="5266256" y="6657585"/>
            <a:ext cx="4028014" cy="35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27" tIns="46163" rIns="92327" bIns="46163" anchor="b"/>
          <a:lstStyle>
            <a:lvl1pPr defTabSz="920750" eaLnBrk="0" hangingPunct="0">
              <a:defRPr>
                <a:solidFill>
                  <a:schemeClr val="tx1"/>
                </a:solidFill>
                <a:latin typeface="Arial" charset="0"/>
                <a:cs typeface="Arial" charset="0"/>
              </a:defRPr>
            </a:lvl1pPr>
            <a:lvl2pPr marL="741363" indent="-284163" defTabSz="920750" eaLnBrk="0" hangingPunct="0">
              <a:defRPr>
                <a:solidFill>
                  <a:schemeClr val="tx1"/>
                </a:solidFill>
                <a:latin typeface="Arial" charset="0"/>
                <a:cs typeface="Arial" charset="0"/>
              </a:defRPr>
            </a:lvl2pPr>
            <a:lvl3pPr marL="1141413" indent="-228600" defTabSz="920750" eaLnBrk="0" hangingPunct="0">
              <a:defRPr>
                <a:solidFill>
                  <a:schemeClr val="tx1"/>
                </a:solidFill>
                <a:latin typeface="Arial" charset="0"/>
                <a:cs typeface="Arial" charset="0"/>
              </a:defRPr>
            </a:lvl3pPr>
            <a:lvl4pPr marL="1598613" indent="-228600" defTabSz="920750" eaLnBrk="0" hangingPunct="0">
              <a:defRPr>
                <a:solidFill>
                  <a:schemeClr val="tx1"/>
                </a:solidFill>
                <a:latin typeface="Arial" charset="0"/>
                <a:cs typeface="Arial" charset="0"/>
              </a:defRPr>
            </a:lvl4pPr>
            <a:lvl5pPr marL="2054225" indent="-227013" defTabSz="920750" eaLnBrk="0" hangingPunct="0">
              <a:defRPr>
                <a:solidFill>
                  <a:schemeClr val="tx1"/>
                </a:solidFill>
                <a:latin typeface="Arial" charset="0"/>
                <a:cs typeface="Arial" charset="0"/>
              </a:defRPr>
            </a:lvl5pPr>
            <a:lvl6pPr marL="2511425" indent="-227013" defTabSz="920750" eaLnBrk="0" fontAlgn="base" hangingPunct="0">
              <a:spcBef>
                <a:spcPct val="0"/>
              </a:spcBef>
              <a:spcAft>
                <a:spcPct val="0"/>
              </a:spcAft>
              <a:defRPr>
                <a:solidFill>
                  <a:schemeClr val="tx1"/>
                </a:solidFill>
                <a:latin typeface="Arial" charset="0"/>
                <a:cs typeface="Arial" charset="0"/>
              </a:defRPr>
            </a:lvl6pPr>
            <a:lvl7pPr marL="2968625" indent="-227013" defTabSz="920750" eaLnBrk="0" fontAlgn="base" hangingPunct="0">
              <a:spcBef>
                <a:spcPct val="0"/>
              </a:spcBef>
              <a:spcAft>
                <a:spcPct val="0"/>
              </a:spcAft>
              <a:defRPr>
                <a:solidFill>
                  <a:schemeClr val="tx1"/>
                </a:solidFill>
                <a:latin typeface="Arial" charset="0"/>
                <a:cs typeface="Arial" charset="0"/>
              </a:defRPr>
            </a:lvl7pPr>
            <a:lvl8pPr marL="3425825" indent="-227013" defTabSz="920750" eaLnBrk="0" fontAlgn="base" hangingPunct="0">
              <a:spcBef>
                <a:spcPct val="0"/>
              </a:spcBef>
              <a:spcAft>
                <a:spcPct val="0"/>
              </a:spcAft>
              <a:defRPr>
                <a:solidFill>
                  <a:schemeClr val="tx1"/>
                </a:solidFill>
                <a:latin typeface="Arial" charset="0"/>
                <a:cs typeface="Arial" charset="0"/>
              </a:defRPr>
            </a:lvl8pPr>
            <a:lvl9pPr marL="3883025" indent="-227013" defTabSz="920750" eaLnBrk="0" fontAlgn="base" hangingPunct="0">
              <a:spcBef>
                <a:spcPct val="0"/>
              </a:spcBef>
              <a:spcAft>
                <a:spcPct val="0"/>
              </a:spcAft>
              <a:defRPr>
                <a:solidFill>
                  <a:schemeClr val="tx1"/>
                </a:solidFill>
                <a:latin typeface="Arial" charset="0"/>
                <a:cs typeface="Arial" charset="0"/>
              </a:defRPr>
            </a:lvl9pPr>
          </a:lstStyle>
          <a:p>
            <a:pPr algn="r" eaLnBrk="1" hangingPunct="1"/>
            <a:fld id="{5DE9A070-AD26-484E-A146-9D0DA5FC9567}" type="slidenum">
              <a:rPr lang="en-US" sz="1200"/>
              <a:pPr algn="r" eaLnBrk="1" hangingPunct="1"/>
              <a:t>14</a:t>
            </a:fld>
            <a:endParaRPr lang="en-US" sz="1200"/>
          </a:p>
        </p:txBody>
      </p:sp>
    </p:spTree>
    <p:extLst>
      <p:ext uri="{BB962C8B-B14F-4D97-AF65-F5344CB8AC3E}">
        <p14:creationId xmlns:p14="http://schemas.microsoft.com/office/powerpoint/2010/main" val="3674054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56D97-E52A-4130-82B1-F4E32F3A23BC}" type="slidenum">
              <a:rPr lang="en-US"/>
              <a:pPr/>
              <a:t>15</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pPr>
              <a:spcBef>
                <a:spcPct val="35000"/>
              </a:spcBef>
            </a:pPr>
            <a:r>
              <a:rPr lang="en-US" dirty="0"/>
              <a:t>300 to 2,000 Feet Below Ground, 45 Miles Long; 13.5 Feet Diameter, 900 MGD Design Capacity, Activated in 1944, Last Inspected in the ‘dry’ in 1958</a:t>
            </a:r>
          </a:p>
          <a:p>
            <a:pPr>
              <a:spcBef>
                <a:spcPct val="35000"/>
              </a:spcBef>
            </a:pPr>
            <a:r>
              <a:rPr lang="en-US" dirty="0"/>
              <a:t>Leaks Approximately 15-35 MGD</a:t>
            </a:r>
          </a:p>
          <a:p>
            <a:endParaRPr lang="en-US" dirty="0"/>
          </a:p>
        </p:txBody>
      </p:sp>
    </p:spTree>
    <p:extLst>
      <p:ext uri="{BB962C8B-B14F-4D97-AF65-F5344CB8AC3E}">
        <p14:creationId xmlns:p14="http://schemas.microsoft.com/office/powerpoint/2010/main" val="3608207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Rot="1" noChangeAspect="1" noChangeArrowheads="1" noTextEdit="1"/>
          </p:cNvSpPr>
          <p:nvPr>
            <p:ph type="sldImg"/>
          </p:nvPr>
        </p:nvSpPr>
        <p:spPr>
          <a:ln/>
        </p:spPr>
      </p:sp>
      <p:sp>
        <p:nvSpPr>
          <p:cNvPr id="17551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67145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Rot="1" noChangeAspect="1" noChangeArrowheads="1" noTextEdit="1"/>
          </p:cNvSpPr>
          <p:nvPr>
            <p:ph type="sldImg"/>
          </p:nvPr>
        </p:nvSpPr>
        <p:spPr>
          <a:ln/>
        </p:spPr>
      </p:sp>
      <p:sp>
        <p:nvSpPr>
          <p:cNvPr id="17551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43234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Rot="1" noChangeAspect="1" noChangeArrowheads="1" noTextEdit="1"/>
          </p:cNvSpPr>
          <p:nvPr>
            <p:ph type="sldImg"/>
          </p:nvPr>
        </p:nvSpPr>
        <p:spPr>
          <a:ln/>
        </p:spPr>
      </p:sp>
      <p:sp>
        <p:nvSpPr>
          <p:cNvPr id="17551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0054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Rot="1" noChangeAspect="1" noChangeArrowheads="1" noTextEdit="1"/>
          </p:cNvSpPr>
          <p:nvPr>
            <p:ph type="sldImg"/>
          </p:nvPr>
        </p:nvSpPr>
        <p:spPr>
          <a:ln/>
        </p:spPr>
      </p:sp>
      <p:sp>
        <p:nvSpPr>
          <p:cNvPr id="17551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25529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to show staff levels, based on retirement tier. </a:t>
            </a:r>
            <a:r>
              <a:rPr lang="en-US" baseline="0" dirty="0" smtClean="0"/>
              <a:t>The numbers reflected are as of 1/18/18.  We based the retirement calculations on City Start date. </a:t>
            </a:r>
            <a:r>
              <a:rPr lang="en-US" dirty="0" smtClean="0"/>
              <a:t> There is some room for error in the following</a:t>
            </a:r>
            <a:r>
              <a:rPr lang="en-US" baseline="0" dirty="0" smtClean="0"/>
              <a:t> aspects – people who had bought back time in the last three years (which is not reflected in the City hire date as of yet) and those who have opted into the physically taxing 55/25 plan.  </a:t>
            </a:r>
          </a:p>
          <a:p>
            <a:endParaRPr lang="en-US" baseline="0" dirty="0" smtClean="0"/>
          </a:p>
          <a:p>
            <a:r>
              <a:rPr lang="en-US" baseline="0" dirty="0" smtClean="0"/>
              <a:t>Of the 1044 Headcount, one employee is in Tier 3,  252 employees are in the 62/5 group.  This is nearly parallel with the group that is in Tier 6, which is 233. Of the 233, 33 are currently not enrolled in the pension plan (increasing the probability of resigning at any time).  The bulk of staff fall into the 57/5 category , a total of 493.  the remaining number are vacancies. (66)</a:t>
            </a:r>
            <a:endParaRPr lang="en-US" dirty="0"/>
          </a:p>
        </p:txBody>
      </p:sp>
      <p:sp>
        <p:nvSpPr>
          <p:cNvPr id="4" name="Slide Number Placeholder 3"/>
          <p:cNvSpPr>
            <a:spLocks noGrp="1"/>
          </p:cNvSpPr>
          <p:nvPr>
            <p:ph type="sldNum" sz="quarter" idx="10"/>
          </p:nvPr>
        </p:nvSpPr>
        <p:spPr/>
        <p:txBody>
          <a:bodyPr/>
          <a:lstStyle/>
          <a:p>
            <a:pPr>
              <a:defRPr/>
            </a:pPr>
            <a:fld id="{54D9746F-F42E-4553-A33B-23CE65844926}" type="slidenum">
              <a:rPr lang="en-US" smtClean="0"/>
              <a:pPr>
                <a:defRPr/>
              </a:pPr>
              <a:t>33</a:t>
            </a:fld>
            <a:endParaRPr lang="en-US"/>
          </a:p>
        </p:txBody>
      </p:sp>
    </p:spTree>
    <p:extLst>
      <p:ext uri="{BB962C8B-B14F-4D97-AF65-F5344CB8AC3E}">
        <p14:creationId xmlns:p14="http://schemas.microsoft.com/office/powerpoint/2010/main" val="470379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5</a:t>
            </a:fld>
            <a:endParaRPr lang="en-US" altLang="en-US" sz="1200">
              <a:solidFill>
                <a:srgbClr val="000000"/>
              </a:solidFill>
            </a:endParaRPr>
          </a:p>
        </p:txBody>
      </p:sp>
    </p:spTree>
    <p:extLst>
      <p:ext uri="{BB962C8B-B14F-4D97-AF65-F5344CB8AC3E}">
        <p14:creationId xmlns:p14="http://schemas.microsoft.com/office/powerpoint/2010/main" val="56555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6</a:t>
            </a:fld>
            <a:endParaRPr lang="en-US" altLang="en-US" sz="1200">
              <a:solidFill>
                <a:srgbClr val="000000"/>
              </a:solidFill>
            </a:endParaRPr>
          </a:p>
        </p:txBody>
      </p:sp>
    </p:spTree>
    <p:extLst>
      <p:ext uri="{BB962C8B-B14F-4D97-AF65-F5344CB8AC3E}">
        <p14:creationId xmlns:p14="http://schemas.microsoft.com/office/powerpoint/2010/main" val="3199199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7</a:t>
            </a:fld>
            <a:endParaRPr lang="en-US" altLang="en-US" sz="1200">
              <a:solidFill>
                <a:srgbClr val="000000"/>
              </a:solidFill>
            </a:endParaRPr>
          </a:p>
        </p:txBody>
      </p:sp>
    </p:spTree>
    <p:extLst>
      <p:ext uri="{BB962C8B-B14F-4D97-AF65-F5344CB8AC3E}">
        <p14:creationId xmlns:p14="http://schemas.microsoft.com/office/powerpoint/2010/main" val="421016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8</a:t>
            </a:fld>
            <a:endParaRPr lang="en-US" altLang="en-US" sz="1200">
              <a:solidFill>
                <a:srgbClr val="000000"/>
              </a:solidFill>
            </a:endParaRPr>
          </a:p>
        </p:txBody>
      </p:sp>
    </p:spTree>
    <p:extLst>
      <p:ext uri="{BB962C8B-B14F-4D97-AF65-F5344CB8AC3E}">
        <p14:creationId xmlns:p14="http://schemas.microsoft.com/office/powerpoint/2010/main" val="70591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9</a:t>
            </a:fld>
            <a:endParaRPr lang="en-US" altLang="en-US" sz="1200">
              <a:solidFill>
                <a:srgbClr val="000000"/>
              </a:solidFill>
            </a:endParaRPr>
          </a:p>
        </p:txBody>
      </p:sp>
    </p:spTree>
    <p:extLst>
      <p:ext uri="{BB962C8B-B14F-4D97-AF65-F5344CB8AC3E}">
        <p14:creationId xmlns:p14="http://schemas.microsoft.com/office/powerpoint/2010/main" val="115781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10</a:t>
            </a:fld>
            <a:endParaRPr lang="en-US" altLang="en-US" sz="1200">
              <a:solidFill>
                <a:srgbClr val="000000"/>
              </a:solidFill>
            </a:endParaRPr>
          </a:p>
        </p:txBody>
      </p:sp>
    </p:spTree>
    <p:extLst>
      <p:ext uri="{BB962C8B-B14F-4D97-AF65-F5344CB8AC3E}">
        <p14:creationId xmlns:p14="http://schemas.microsoft.com/office/powerpoint/2010/main" val="4193090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11</a:t>
            </a:fld>
            <a:endParaRPr lang="en-US" altLang="en-US" sz="1200">
              <a:solidFill>
                <a:srgbClr val="000000"/>
              </a:solidFill>
            </a:endParaRPr>
          </a:p>
        </p:txBody>
      </p:sp>
    </p:spTree>
    <p:extLst>
      <p:ext uri="{BB962C8B-B14F-4D97-AF65-F5344CB8AC3E}">
        <p14:creationId xmlns:p14="http://schemas.microsoft.com/office/powerpoint/2010/main" val="200191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Fun Facts: </a:t>
            </a:r>
          </a:p>
          <a:p>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an essential component of the NYC water supply system, used to balance variations in the water supply from </a:t>
            </a:r>
            <a:r>
              <a:rPr lang="en-US" altLang="en-US" dirty="0" err="1" smtClean="0">
                <a:latin typeface="Arial" panose="020B0604020202020204" pitchFamily="34" charset="0"/>
                <a:cs typeface="Arial" panose="020B0604020202020204" pitchFamily="34" charset="0"/>
              </a:rPr>
              <a:t>Kensico</a:t>
            </a:r>
            <a:r>
              <a:rPr lang="en-US" altLang="en-US" dirty="0" smtClean="0">
                <a:latin typeface="Arial" panose="020B0604020202020204" pitchFamily="34" charset="0"/>
                <a:cs typeface="Arial" panose="020B0604020202020204" pitchFamily="34" charset="0"/>
              </a:rPr>
              <a:t> Reservoir in northern Westchester County and the actual usage in New York City. Ninety percent of the drinking water for New York City and a portion of the City of Yonkers drinking water passes through the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facility. </a:t>
            </a:r>
          </a:p>
          <a:p>
            <a:r>
              <a:rPr lang="en-US" altLang="en-US" dirty="0" smtClean="0">
                <a:latin typeface="Arial" panose="020B0604020202020204" pitchFamily="34" charset="0"/>
                <a:cs typeface="Arial" panose="020B0604020202020204" pitchFamily="34" charset="0"/>
              </a:rPr>
              <a:t>The reservoir has a total storage capacity of approximately 900 million gallons (2,840 acre-feet) and a surface area of approximately 90 acres. It is located on a 150-acre site</a:t>
            </a:r>
          </a:p>
          <a:p>
            <a:r>
              <a:rPr lang="en-US" altLang="en-US" dirty="0" smtClean="0">
                <a:latin typeface="Arial" panose="020B0604020202020204" pitchFamily="34" charset="0"/>
                <a:cs typeface="Arial" panose="020B0604020202020204" pitchFamily="34" charset="0"/>
              </a:rPr>
              <a:t>The reservoir was constructed between 1910 and 1915 and is completely enclosed by an approximately 55-acre man-made embankment. The embankment was constructed of local</a:t>
            </a:r>
          </a:p>
          <a:p>
            <a:r>
              <a:rPr lang="en-US" altLang="en-US" dirty="0" smtClean="0">
                <a:latin typeface="Arial" panose="020B0604020202020204" pitchFamily="34" charset="0"/>
                <a:cs typeface="Arial" panose="020B0604020202020204" pitchFamily="34" charset="0"/>
              </a:rPr>
              <a:t>material removed during the excavation of the reservoir area and placed around the edge of the reservoir basin. The embankment is 299 feet above MSL and is approximately 8,500 feet in</a:t>
            </a:r>
          </a:p>
          <a:p>
            <a:r>
              <a:rPr lang="en-US" altLang="en-US" dirty="0" smtClean="0">
                <a:latin typeface="Arial" panose="020B0604020202020204" pitchFamily="34" charset="0"/>
                <a:cs typeface="Arial" panose="020B0604020202020204" pitchFamily="34" charset="0"/>
              </a:rPr>
              <a:t>length, varying in height between 15 feet at the north side near the NYS Thruway to 60 feet at the south side of the reservoir. </a:t>
            </a:r>
            <a:r>
              <a:rPr lang="en-US" altLang="en-US" dirty="0" err="1" smtClean="0">
                <a:latin typeface="Arial" panose="020B0604020202020204" pitchFamily="34" charset="0"/>
                <a:cs typeface="Arial" panose="020B0604020202020204" pitchFamily="34" charset="0"/>
              </a:rPr>
              <a:t>Hillview</a:t>
            </a:r>
            <a:r>
              <a:rPr lang="en-US" altLang="en-US" dirty="0" smtClean="0">
                <a:latin typeface="Arial" panose="020B0604020202020204" pitchFamily="34" charset="0"/>
                <a:cs typeface="Arial" panose="020B0604020202020204" pitchFamily="34" charset="0"/>
              </a:rPr>
              <a:t> Reservoir is encircled by residential neighborhoods.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61">
              <a:defRPr sz="900">
                <a:solidFill>
                  <a:schemeClr val="tx1"/>
                </a:solidFill>
                <a:latin typeface="Arial" panose="020B0604020202020204" pitchFamily="34" charset="0"/>
                <a:cs typeface="Arial" panose="020B0604020202020204" pitchFamily="34" charset="0"/>
              </a:defRPr>
            </a:lvl1pPr>
            <a:lvl2pPr marL="744064" indent="-286179" defTabSz="933261">
              <a:defRPr sz="900">
                <a:solidFill>
                  <a:schemeClr val="tx1"/>
                </a:solidFill>
                <a:latin typeface="Arial" panose="020B0604020202020204" pitchFamily="34" charset="0"/>
                <a:cs typeface="Arial" panose="020B0604020202020204" pitchFamily="34" charset="0"/>
              </a:defRPr>
            </a:lvl2pPr>
            <a:lvl3pPr marL="1144715" indent="-228943" defTabSz="933261">
              <a:defRPr sz="900">
                <a:solidFill>
                  <a:schemeClr val="tx1"/>
                </a:solidFill>
                <a:latin typeface="Arial" panose="020B0604020202020204" pitchFamily="34" charset="0"/>
                <a:cs typeface="Arial" panose="020B0604020202020204" pitchFamily="34" charset="0"/>
              </a:defRPr>
            </a:lvl3pPr>
            <a:lvl4pPr marL="1602600" indent="-228943" defTabSz="933261">
              <a:defRPr sz="900">
                <a:solidFill>
                  <a:schemeClr val="tx1"/>
                </a:solidFill>
                <a:latin typeface="Arial" panose="020B0604020202020204" pitchFamily="34" charset="0"/>
                <a:cs typeface="Arial" panose="020B0604020202020204" pitchFamily="34" charset="0"/>
              </a:defRPr>
            </a:lvl4pPr>
            <a:lvl5pPr marL="2060486" indent="-228943" defTabSz="933261">
              <a:defRPr sz="900">
                <a:solidFill>
                  <a:schemeClr val="tx1"/>
                </a:solidFill>
                <a:latin typeface="Arial" panose="020B0604020202020204" pitchFamily="34" charset="0"/>
                <a:cs typeface="Arial" panose="020B0604020202020204" pitchFamily="34" charset="0"/>
              </a:defRPr>
            </a:lvl5pPr>
            <a:lvl6pPr marL="2518372"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6pPr>
            <a:lvl7pPr marL="2976258"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7pPr>
            <a:lvl8pPr marL="3434144"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8pPr>
            <a:lvl9pPr marL="3892029" indent="-228943" defTabSz="933261" eaLnBrk="0" fontAlgn="base" hangingPunct="0">
              <a:spcBef>
                <a:spcPct val="0"/>
              </a:spcBef>
              <a:spcAft>
                <a:spcPct val="0"/>
              </a:spcAft>
              <a:defRPr sz="900">
                <a:solidFill>
                  <a:schemeClr val="tx1"/>
                </a:solidFill>
                <a:latin typeface="Arial" panose="020B0604020202020204" pitchFamily="34" charset="0"/>
                <a:cs typeface="Arial" panose="020B0604020202020204" pitchFamily="34" charset="0"/>
              </a:defRPr>
            </a:lvl9pPr>
          </a:lstStyle>
          <a:p>
            <a:pPr>
              <a:defRPr/>
            </a:pPr>
            <a:fld id="{377CBB0C-6F55-40A3-8143-2144A13C5B31}" type="slidenum">
              <a:rPr lang="en-US" altLang="en-US" sz="1200">
                <a:solidFill>
                  <a:srgbClr val="000000"/>
                </a:solidFill>
              </a:rPr>
              <a:pPr>
                <a:defRPr/>
              </a:pPr>
              <a:t>12</a:t>
            </a:fld>
            <a:endParaRPr lang="en-US" altLang="en-US" sz="1200">
              <a:solidFill>
                <a:srgbClr val="000000"/>
              </a:solidFill>
            </a:endParaRPr>
          </a:p>
        </p:txBody>
      </p:sp>
    </p:spTree>
    <p:extLst>
      <p:ext uri="{BB962C8B-B14F-4D97-AF65-F5344CB8AC3E}">
        <p14:creationId xmlns:p14="http://schemas.microsoft.com/office/powerpoint/2010/main" val="1793321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6995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538C4738-EC8E-4A6B-BE65-A545A83EA6F9}" type="slidenum">
              <a:rPr lang="en-US"/>
              <a:pPr>
                <a:defRPr/>
              </a:pPr>
              <a:t>‹#›</a:t>
            </a:fld>
            <a:endParaRPr lang="en-US"/>
          </a:p>
        </p:txBody>
      </p:sp>
    </p:spTree>
    <p:extLst>
      <p:ext uri="{BB962C8B-B14F-4D97-AF65-F5344CB8AC3E}">
        <p14:creationId xmlns:p14="http://schemas.microsoft.com/office/powerpoint/2010/main" val="237911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4238"/>
            <a:ext cx="2057400" cy="5364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4238"/>
            <a:ext cx="6019800" cy="53641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5AE0DF4F-2DBB-47B7-B757-870298AB4AAB}" type="slidenum">
              <a:rPr lang="en-US"/>
              <a:pPr>
                <a:defRPr/>
              </a:pPr>
              <a:t>‹#›</a:t>
            </a:fld>
            <a:endParaRPr lang="en-US"/>
          </a:p>
        </p:txBody>
      </p:sp>
    </p:spTree>
    <p:extLst>
      <p:ext uri="{BB962C8B-B14F-4D97-AF65-F5344CB8AC3E}">
        <p14:creationId xmlns:p14="http://schemas.microsoft.com/office/powerpoint/2010/main" val="14803215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a:off x="685800" y="3941763"/>
            <a:ext cx="7772400" cy="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charset="0"/>
              <a:cs typeface="Arial" charset="0"/>
            </a:endParaRPr>
          </a:p>
        </p:txBody>
      </p:sp>
      <p:sp>
        <p:nvSpPr>
          <p:cNvPr id="12" name="Text Placeholder 11"/>
          <p:cNvSpPr>
            <a:spLocks noGrp="1"/>
          </p:cNvSpPr>
          <p:nvPr>
            <p:ph type="body" sz="quarter" idx="11"/>
          </p:nvPr>
        </p:nvSpPr>
        <p:spPr>
          <a:xfrm>
            <a:off x="685800" y="3135156"/>
            <a:ext cx="7772400" cy="685800"/>
          </a:xfrm>
          <a:prstGeom prst="rect">
            <a:avLst/>
          </a:prstGeom>
        </p:spPr>
        <p:txBody>
          <a:bodyPr anchor="ctr"/>
          <a:lstStyle>
            <a:lvl1pPr marL="0" indent="0" algn="ctr">
              <a:buNone/>
              <a:defRPr sz="3600"/>
            </a:lvl1pPr>
          </a:lstStyle>
          <a:p>
            <a:pPr lvl="0"/>
            <a:r>
              <a:rPr lang="en-US" smtClean="0"/>
              <a:t>Click to edit Master text styles</a:t>
            </a:r>
          </a:p>
        </p:txBody>
      </p:sp>
      <p:sp>
        <p:nvSpPr>
          <p:cNvPr id="14" name="Text Placeholder 11"/>
          <p:cNvSpPr>
            <a:spLocks noGrp="1"/>
          </p:cNvSpPr>
          <p:nvPr>
            <p:ph type="body" sz="quarter" idx="12"/>
          </p:nvPr>
        </p:nvSpPr>
        <p:spPr>
          <a:xfrm>
            <a:off x="685800" y="4062880"/>
            <a:ext cx="7772400" cy="685800"/>
          </a:xfrm>
          <a:prstGeom prst="rect">
            <a:avLst/>
          </a:prstGeom>
        </p:spPr>
        <p:txBody>
          <a:bodyPr anchor="ctr"/>
          <a:lstStyle>
            <a:lvl1pPr marL="0" indent="0" algn="ctr">
              <a:buNone/>
              <a:defRPr sz="2800"/>
            </a:lvl1pPr>
          </a:lstStyle>
          <a:p>
            <a:pPr lvl="0"/>
            <a:r>
              <a:rPr lang="en-US" smtClean="0"/>
              <a:t>Click to edit Master text styles</a:t>
            </a:r>
          </a:p>
        </p:txBody>
      </p:sp>
      <p:sp>
        <p:nvSpPr>
          <p:cNvPr id="16" name="Text Placeholder 11"/>
          <p:cNvSpPr>
            <a:spLocks noGrp="1"/>
          </p:cNvSpPr>
          <p:nvPr>
            <p:ph type="body" sz="quarter" idx="13"/>
          </p:nvPr>
        </p:nvSpPr>
        <p:spPr>
          <a:xfrm>
            <a:off x="685800" y="4886845"/>
            <a:ext cx="7772400" cy="685800"/>
          </a:xfrm>
          <a:prstGeom prst="rect">
            <a:avLst/>
          </a:prstGeom>
        </p:spPr>
        <p:txBody>
          <a:bodyPr anchor="ctr"/>
          <a:lstStyle>
            <a:lvl1pPr marL="0" indent="0" algn="ctr">
              <a:spcBef>
                <a:spcPts val="600"/>
              </a:spcBef>
              <a:buNone/>
              <a:defRPr sz="1800"/>
            </a:lvl1pPr>
          </a:lstStyle>
          <a:p>
            <a:pPr lvl="0"/>
            <a:r>
              <a:rPr lang="en-US" smtClean="0"/>
              <a:t>Click to edit Master text styles</a:t>
            </a:r>
          </a:p>
        </p:txBody>
      </p:sp>
    </p:spTree>
    <p:extLst>
      <p:ext uri="{BB962C8B-B14F-4D97-AF65-F5344CB8AC3E}">
        <p14:creationId xmlns:p14="http://schemas.microsoft.com/office/powerpoint/2010/main" val="1270419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2800" b="0"/>
            </a:lvl1pPr>
          </a:lstStyle>
          <a:p>
            <a:r>
              <a:rPr lang="en-US" smtClean="0"/>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a:p>
            <a:pPr lvl="4"/>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610737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5" name="Line 4"/>
          <p:cNvSpPr>
            <a:spLocks noChangeShapeType="1"/>
          </p:cNvSpPr>
          <p:nvPr/>
        </p:nvSpPr>
        <p:spPr bwMode="auto">
          <a:xfrm>
            <a:off x="4572000" y="838200"/>
            <a:ext cx="0" cy="51816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000000"/>
              </a:solidFill>
              <a:latin typeface="Arial" charset="0"/>
              <a:cs typeface="Arial" charset="0"/>
            </a:endParaRPr>
          </a:p>
        </p:txBody>
      </p:sp>
      <p:sp>
        <p:nvSpPr>
          <p:cNvPr id="9" name="Content Placeholder 2"/>
          <p:cNvSpPr>
            <a:spLocks noGrp="1"/>
          </p:cNvSpPr>
          <p:nvPr>
            <p:ph idx="14"/>
          </p:nvPr>
        </p:nvSpPr>
        <p:spPr>
          <a:xfrm>
            <a:off x="4953000" y="838200"/>
            <a:ext cx="38862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marL="228600" lvl="0" indent="-228600" algn="l" rtl="0" eaLnBrk="1" fontAlgn="base" hangingPunct="1">
              <a:spcBef>
                <a:spcPts val="1200"/>
              </a:spcBef>
              <a:spcAft>
                <a:spcPct val="0"/>
              </a:spcAft>
              <a:buFont typeface="Arial" pitchFamily="34" charset="0"/>
              <a:buChar char="•"/>
            </a:pPr>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p:txBody>
      </p:sp>
      <p:sp>
        <p:nvSpPr>
          <p:cNvPr id="8" name="Content Placeholder 2"/>
          <p:cNvSpPr>
            <a:spLocks noGrp="1"/>
          </p:cNvSpPr>
          <p:nvPr>
            <p:ph idx="15"/>
          </p:nvPr>
        </p:nvSpPr>
        <p:spPr>
          <a:xfrm>
            <a:off x="304800" y="838200"/>
            <a:ext cx="3886200" cy="4525962"/>
          </a:xfrm>
          <a:prstGeom prst="rect">
            <a:avLst/>
          </a:prstGeom>
        </p:spPr>
        <p:txBody>
          <a:bodyPr/>
          <a:lstStyle>
            <a:lvl1pPr marL="285750" indent="-28575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514350" indent="-285750" algn="l" rtl="0" eaLnBrk="1" fontAlgn="base" hangingPunct="1">
              <a:spcBef>
                <a:spcPts val="1200"/>
              </a:spcBef>
              <a:spcAft>
                <a:spcPct val="0"/>
              </a:spcAft>
              <a:buFont typeface="Courier New" pitchFamily="49" charset="0"/>
              <a:buChar char="o"/>
              <a:defRPr lang="en-US" baseline="0"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a:p>
            <a:pPr marL="457200" lvl="1" indent="-228600" algn="l" rtl="0" eaLnBrk="1" fontAlgn="base" hangingPunct="1">
              <a:spcBef>
                <a:spcPts val="1200"/>
              </a:spcBef>
              <a:spcAft>
                <a:spcPct val="0"/>
              </a:spcAft>
              <a:buFont typeface="Arial" pitchFamily="34" charset="0"/>
              <a:buChar char="•"/>
            </a:pPr>
            <a:endParaRPr lang="en-US" dirty="0" smtClean="0"/>
          </a:p>
        </p:txBody>
      </p:sp>
      <p:sp>
        <p:nvSpPr>
          <p:cNvPr id="10" name="Title 1"/>
          <p:cNvSpPr>
            <a:spLocks noGrp="1"/>
          </p:cNvSpPr>
          <p:nvPr>
            <p:ph type="title"/>
          </p:nvPr>
        </p:nvSpPr>
        <p:spPr>
          <a:xfrm>
            <a:off x="803868" y="0"/>
            <a:ext cx="7536264" cy="533400"/>
          </a:xfrm>
          <a:prstGeom prst="rect">
            <a:avLst/>
          </a:prstGeom>
        </p:spPr>
        <p:txBody>
          <a:bodyPr/>
          <a:lstStyle>
            <a:lvl1pPr>
              <a:defRPr sz="2800" b="0"/>
            </a:lvl1pPr>
          </a:lstStyle>
          <a:p>
            <a:r>
              <a:rPr lang="en-US" dirty="0" smtClean="0"/>
              <a:t>Click to edit Master title style</a:t>
            </a:r>
            <a:endParaRPr lang="en-US" dirty="0"/>
          </a:p>
        </p:txBody>
      </p:sp>
      <p:sp>
        <p:nvSpPr>
          <p:cNvPr id="6" name="Slide Number Placeholder 6"/>
          <p:cNvSpPr>
            <a:spLocks noGrp="1" noChangeArrowheads="1"/>
          </p:cNvSpPr>
          <p:nvPr>
            <p:ph type="sldNum" sz="quarter" idx="16"/>
          </p:nvPr>
        </p:nvSpPr>
        <p:spPr>
          <a:xfrm>
            <a:off x="8763000" y="6553200"/>
            <a:ext cx="381000" cy="304800"/>
          </a:xfrm>
          <a:prstGeom prst="rect">
            <a:avLst/>
          </a:prstGeom>
        </p:spPr>
        <p:txBody>
          <a:bodyPr/>
          <a:lstStyle>
            <a:lvl1pPr>
              <a:defRPr sz="1200" smtClean="0"/>
            </a:lvl1pPr>
          </a:lstStyle>
          <a:p>
            <a:pPr>
              <a:defRPr/>
            </a:pPr>
            <a:fld id="{140FF79B-33BD-4CC6-A4CD-80F61B1F5816}" type="slidenum">
              <a:rPr lang="en-US">
                <a:solidFill>
                  <a:srgbClr val="000000"/>
                </a:solidFill>
                <a:latin typeface="Arial" charset="0"/>
                <a:cs typeface="Arial" charset="0"/>
              </a:rPr>
              <a:pPr>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616470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Table">
    <p:spTree>
      <p:nvGrpSpPr>
        <p:cNvPr id="1" name=""/>
        <p:cNvGrpSpPr/>
        <p:nvPr/>
      </p:nvGrpSpPr>
      <p:grpSpPr>
        <a:xfrm>
          <a:off x="0" y="0"/>
          <a:ext cx="0" cy="0"/>
          <a:chOff x="0" y="0"/>
          <a:chExt cx="0" cy="0"/>
        </a:xfrm>
      </p:grpSpPr>
      <p:sp>
        <p:nvSpPr>
          <p:cNvPr id="12" name="Text Placeholder 11"/>
          <p:cNvSpPr>
            <a:spLocks noGrp="1"/>
          </p:cNvSpPr>
          <p:nvPr>
            <p:ph type="body" sz="quarter" idx="18"/>
          </p:nvPr>
        </p:nvSpPr>
        <p:spPr>
          <a:xfrm>
            <a:off x="412750" y="838200"/>
            <a:ext cx="8318500" cy="1155700"/>
          </a:xfrm>
          <a:prstGeom prst="rect">
            <a:avLst/>
          </a:prstGeom>
        </p:spPr>
        <p:txBody>
          <a:bodyPr/>
          <a:lstStyle>
            <a:lvl1pPr marL="342900" indent="-342900">
              <a:buFont typeface="Arial" pitchFamily="34" charset="0"/>
              <a:buChar char="•"/>
              <a:defRPr/>
            </a:lvl1pPr>
            <a:lvl2pPr marL="742950" indent="-285750">
              <a:buFont typeface="Courier New" pitchFamily="49" charset="0"/>
              <a:buChar char="o"/>
              <a:defRPr/>
            </a:lvl2pPr>
            <a:lvl3pPr marL="1143000" indent="-228600">
              <a:buFont typeface="Wingdings" pitchFamily="2" charset="2"/>
              <a:buChar char="§"/>
              <a:defRPr/>
            </a:lvl3pPr>
            <a:lvl4pPr marL="1600200" indent="-228600">
              <a:buFont typeface="Arial" pitchFamily="34" charset="0"/>
              <a:buChar char="–"/>
              <a:defRPr/>
            </a:lvl4pPr>
            <a:lvl5pPr marL="2057400" indent="-22860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803868" y="0"/>
            <a:ext cx="7536264" cy="533400"/>
          </a:xfrm>
          <a:prstGeom prst="rect">
            <a:avLst/>
          </a:prstGeom>
        </p:spPr>
        <p:txBody>
          <a:bodyPr/>
          <a:lstStyle>
            <a:lvl1pPr>
              <a:defRPr sz="2800" b="0"/>
            </a:lvl1pPr>
          </a:lstStyle>
          <a:p>
            <a:r>
              <a:rPr lang="en-US" smtClean="0"/>
              <a:t>Click to edit Master title style</a:t>
            </a:r>
            <a:endParaRPr lang="en-US" dirty="0"/>
          </a:p>
        </p:txBody>
      </p:sp>
      <p:sp>
        <p:nvSpPr>
          <p:cNvPr id="5" name="Rectangle 6"/>
          <p:cNvSpPr>
            <a:spLocks noGrp="1" noChangeArrowheads="1"/>
          </p:cNvSpPr>
          <p:nvPr>
            <p:ph type="sldNum" sz="quarter" idx="17"/>
          </p:nvPr>
        </p:nvSpPr>
        <p:spPr>
          <a:xfrm>
            <a:off x="8763000" y="6553200"/>
            <a:ext cx="381000" cy="304800"/>
          </a:xfrm>
          <a:prstGeom prst="rect">
            <a:avLst/>
          </a:prstGeom>
        </p:spPr>
        <p:txBody>
          <a:bodyPr/>
          <a:lstStyle>
            <a:lvl1pPr>
              <a:defRPr sz="1200" smtClean="0"/>
            </a:lvl1pPr>
          </a:lstStyle>
          <a:p>
            <a:pPr>
              <a:defRPr/>
            </a:pPr>
            <a:fld id="{BA6A93E6-990C-4683-A56D-7BE42D2E0233}" type="slidenum">
              <a:rPr lang="en-US">
                <a:solidFill>
                  <a:srgbClr val="000000"/>
                </a:solidFill>
                <a:latin typeface="Arial" charset="0"/>
                <a:cs typeface="Arial" charset="0"/>
              </a:rPr>
              <a:pPr>
                <a:defRPr/>
              </a:pPr>
              <a:t>‹#›</a:t>
            </a:fld>
            <a:endParaRPr lang="en-US">
              <a:solidFill>
                <a:srgbClr val="000000"/>
              </a:solidFill>
              <a:latin typeface="Arial" charset="0"/>
              <a:cs typeface="Arial" charset="0"/>
            </a:endParaRPr>
          </a:p>
        </p:txBody>
      </p:sp>
      <p:sp>
        <p:nvSpPr>
          <p:cNvPr id="15" name="Content Placeholder 14"/>
          <p:cNvSpPr>
            <a:spLocks noGrp="1"/>
          </p:cNvSpPr>
          <p:nvPr>
            <p:ph sz="quarter" idx="20"/>
          </p:nvPr>
        </p:nvSpPr>
        <p:spPr>
          <a:xfrm>
            <a:off x="419100" y="2324100"/>
            <a:ext cx="8331200" cy="3962400"/>
          </a:xfrm>
          <a:prstGeom prst="rect">
            <a:avLst/>
          </a:prstGeom>
        </p:spPr>
        <p:txBody>
          <a:bodyPr/>
          <a:lstStyle>
            <a:lvl1pPr marL="342900" indent="-342900">
              <a:defRPr lang="en-US" dirty="0" smtClean="0">
                <a:solidFill>
                  <a:schemeClr val="tx1"/>
                </a:solidFill>
                <a:latin typeface="+mn-lt"/>
                <a:ea typeface="+mn-ea"/>
                <a:cs typeface="+mn-cs"/>
              </a:defRPr>
            </a:lvl1pPr>
            <a:lvl2pPr marL="742950" indent="-285750">
              <a:defRPr lang="en-US" dirty="0" smtClean="0">
                <a:solidFill>
                  <a:schemeClr val="tx1"/>
                </a:solidFill>
                <a:latin typeface="+mn-lt"/>
                <a:cs typeface="+mn-cs"/>
              </a:defRPr>
            </a:lvl2pPr>
            <a:lvl3pPr marL="1143000" indent="-228600">
              <a:defRPr lang="en-US" dirty="0" smtClean="0">
                <a:solidFill>
                  <a:schemeClr val="tx1"/>
                </a:solidFill>
                <a:latin typeface="+mn-lt"/>
                <a:cs typeface="+mn-cs"/>
              </a:defRPr>
            </a:lvl3pPr>
            <a:lvl4pPr marL="1600200" indent="-228600">
              <a:buFont typeface="Arial" pitchFamily="34" charset="0"/>
              <a:buChar char="–"/>
              <a:defRPr lang="en-US" dirty="0" smtClean="0">
                <a:solidFill>
                  <a:schemeClr val="tx1"/>
                </a:solidFill>
                <a:latin typeface="+mn-lt"/>
                <a:cs typeface="+mn-cs"/>
              </a:defRPr>
            </a:lvl4pPr>
            <a:lvl5pPr marL="2057400" indent="-228600">
              <a:buFont typeface="Arial" pitchFamily="34" charset="0"/>
              <a:buChar char="•"/>
              <a:defRPr lang="en-US" dirty="0">
                <a:solidFill>
                  <a:schemeClr val="tx1"/>
                </a:solidFill>
                <a:latin typeface="+mn-lt"/>
                <a:cs typeface="+mn-cs"/>
              </a:defRPr>
            </a:lvl5pPr>
          </a:lstStyle>
          <a:p>
            <a:pPr marL="342900" lvl="0" indent="-342900" algn="l" rtl="0" eaLnBrk="1" fontAlgn="base" hangingPunct="1">
              <a:spcBef>
                <a:spcPts val="1200"/>
              </a:spcBef>
              <a:spcAft>
                <a:spcPct val="0"/>
              </a:spcAft>
              <a:buFont typeface="Arial" pitchFamily="34" charset="0"/>
              <a:buChar char="•"/>
            </a:pPr>
            <a:r>
              <a:rPr lang="en-US" dirty="0" smtClean="0"/>
              <a:t>Click to edit Master text styles</a:t>
            </a:r>
          </a:p>
          <a:p>
            <a:pPr marL="742950" lvl="1" indent="-285750" algn="l" rtl="0" eaLnBrk="1" fontAlgn="base" hangingPunct="1">
              <a:spcBef>
                <a:spcPts val="1200"/>
              </a:spcBef>
              <a:spcAft>
                <a:spcPct val="0"/>
              </a:spcAft>
              <a:buFont typeface="Courier New" pitchFamily="49" charset="0"/>
              <a:buChar char="o"/>
            </a:pPr>
            <a:r>
              <a:rPr lang="en-US" dirty="0" smtClean="0"/>
              <a:t>Second level</a:t>
            </a:r>
          </a:p>
          <a:p>
            <a:pPr marL="1143000" lvl="2" indent="-228600" algn="l" rtl="0" eaLnBrk="1" fontAlgn="base" hangingPunct="1">
              <a:spcBef>
                <a:spcPts val="1200"/>
              </a:spcBef>
              <a:spcAft>
                <a:spcPct val="0"/>
              </a:spcAft>
              <a:buFont typeface="Wingdings" pitchFamily="2" charset="2"/>
              <a:buChar char="§"/>
            </a:pPr>
            <a:r>
              <a:rPr lang="en-US" dirty="0" smtClean="0"/>
              <a:t>Third level</a:t>
            </a:r>
          </a:p>
          <a:p>
            <a:pPr marL="1600200" lvl="3" indent="-228600" algn="l" rtl="0" eaLnBrk="1" fontAlgn="base" hangingPunct="1">
              <a:spcBef>
                <a:spcPts val="1200"/>
              </a:spcBef>
              <a:spcAft>
                <a:spcPct val="0"/>
              </a:spcAft>
              <a:buFont typeface="Wingdings" pitchFamily="2" charset="2"/>
              <a:buChar char="Ø"/>
            </a:pPr>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006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0" y="0"/>
            <a:ext cx="0" cy="0"/>
          </a:xfrm>
        </p:spPr>
        <p:txBody>
          <a:bodyPr/>
          <a:lstStyle>
            <a:lvl1pPr>
              <a:defRPr/>
            </a:lvl1pPr>
          </a:lstStyle>
          <a:p>
            <a:pPr>
              <a:defRPr/>
            </a:pPr>
            <a:fld id="{B2118668-2E00-444C-BD13-894EE46B509A}" type="slidenum">
              <a:rPr lang="en-US"/>
              <a:pPr>
                <a:defRPr/>
              </a:pPr>
              <a:t>‹#›</a:t>
            </a:fld>
            <a:endParaRPr lang="en-US"/>
          </a:p>
        </p:txBody>
      </p:sp>
    </p:spTree>
    <p:extLst>
      <p:ext uri="{BB962C8B-B14F-4D97-AF65-F5344CB8AC3E}">
        <p14:creationId xmlns:p14="http://schemas.microsoft.com/office/powerpoint/2010/main" val="182710418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Slide Layout">
    <p:spTree>
      <p:nvGrpSpPr>
        <p:cNvPr id="1" name=""/>
        <p:cNvGrpSpPr/>
        <p:nvPr/>
      </p:nvGrpSpPr>
      <p:grpSpPr>
        <a:xfrm>
          <a:off x="0" y="0"/>
          <a:ext cx="0" cy="0"/>
          <a:chOff x="0" y="0"/>
          <a:chExt cx="0" cy="0"/>
        </a:xfrm>
      </p:grpSpPr>
      <p:sp>
        <p:nvSpPr>
          <p:cNvPr id="24" name="Rectangle 3"/>
          <p:cNvSpPr>
            <a:spLocks noGrp="1" noChangeArrowheads="1"/>
          </p:cNvSpPr>
          <p:nvPr>
            <p:ph type="title"/>
          </p:nvPr>
        </p:nvSpPr>
        <p:spPr bwMode="white">
          <a:xfrm>
            <a:off x="587375" y="634425"/>
            <a:ext cx="8355013" cy="584775"/>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b" anchorCtr="0" compatLnSpc="1">
            <a:prstTxWarp prst="textNoShape">
              <a:avLst/>
            </a:prstTxWarp>
            <a:spAutoFit/>
          </a:bodyPr>
          <a:lstStyle>
            <a:lvl1pPr>
              <a:lnSpc>
                <a:spcPct val="100000"/>
              </a:lnSpc>
              <a:spcAft>
                <a:spcPts val="600"/>
              </a:spcAft>
              <a:defRPr b="1" spc="60" baseline="0">
                <a:solidFill>
                  <a:srgbClr val="FFFFCC"/>
                </a:solidFill>
              </a:defRPr>
            </a:lvl1pPr>
          </a:lstStyle>
          <a:p>
            <a:pPr lvl="0"/>
            <a:r>
              <a:rPr lang="en-US" dirty="0" smtClean="0"/>
              <a:t>Click to add Title</a:t>
            </a:r>
          </a:p>
        </p:txBody>
      </p:sp>
      <p:sp>
        <p:nvSpPr>
          <p:cNvPr id="30" name="Rectangle 4"/>
          <p:cNvSpPr>
            <a:spLocks noGrp="1" noChangeArrowheads="1"/>
          </p:cNvSpPr>
          <p:nvPr>
            <p:ph idx="1"/>
          </p:nvPr>
        </p:nvSpPr>
        <p:spPr bwMode="auto">
          <a:xfrm>
            <a:off x="1293813" y="1812992"/>
            <a:ext cx="7689850" cy="25114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spcAft>
                <a:spcPts val="600"/>
              </a:spcAft>
              <a:buClr>
                <a:srgbClr val="3A5A62"/>
              </a:buClr>
              <a:buSzPct val="140000"/>
              <a:buFont typeface="Wingdings" pitchFamily="2" charset="2"/>
              <a:buChar char="§"/>
              <a:defRPr sz="2800" b="1">
                <a:solidFill>
                  <a:schemeClr val="tx1"/>
                </a:solidFill>
              </a:defRPr>
            </a:lvl1pPr>
            <a:lvl2pPr>
              <a:spcAft>
                <a:spcPts val="600"/>
              </a:spcAft>
              <a:buClr>
                <a:srgbClr val="7FA9B3"/>
              </a:buClr>
              <a:buSzPct val="90000"/>
              <a:buFont typeface="Wingdings" pitchFamily="2" charset="2"/>
              <a:buChar char="§"/>
              <a:defRPr sz="2400">
                <a:solidFill>
                  <a:schemeClr val="tx1"/>
                </a:solidFill>
              </a:defRPr>
            </a:lvl2pPr>
            <a:lvl3pPr>
              <a:spcAft>
                <a:spcPts val="600"/>
              </a:spcAft>
              <a:buClr>
                <a:srgbClr val="7FA9B3"/>
              </a:buClr>
              <a:buSzPct val="90000"/>
              <a:buFont typeface="Wingdings" pitchFamily="2" charset="2"/>
              <a:buChar char="§"/>
              <a:defRPr sz="2400">
                <a:solidFill>
                  <a:schemeClr val="tx1"/>
                </a:solidFill>
              </a:defRPr>
            </a:lvl3pPr>
            <a:lvl4pPr>
              <a:spcAft>
                <a:spcPts val="600"/>
              </a:spcAft>
              <a:buClr>
                <a:srgbClr val="7FA9B3"/>
              </a:buClr>
              <a:buSzPct val="90000"/>
              <a:buFont typeface="Wingdings" pitchFamily="2" charset="2"/>
              <a:buChar char="§"/>
              <a:defRPr sz="2400">
                <a:solidFill>
                  <a:schemeClr val="tx1"/>
                </a:solidFill>
              </a:defRPr>
            </a:lvl4pPr>
            <a:lvl5pPr>
              <a:spcAft>
                <a:spcPts val="600"/>
              </a:spcAft>
              <a:buClr>
                <a:srgbClr val="7FA9B3"/>
              </a:buClr>
              <a:buSzPct val="90000"/>
              <a:buFont typeface="Wingdings" pitchFamily="2" charset="2"/>
              <a:buChar char="§"/>
              <a:defRPr sz="2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42312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5" name="Rectangle 6"/>
          <p:cNvSpPr>
            <a:spLocks noGrp="1" noChangeArrowheads="1"/>
          </p:cNvSpPr>
          <p:nvPr>
            <p:ph type="sldNum" sz="quarter" idx="12"/>
          </p:nvPr>
        </p:nvSpPr>
        <p:spPr>
          <a:ln/>
        </p:spPr>
        <p:txBody>
          <a:bodyPr/>
          <a:lstStyle>
            <a:lvl1pPr>
              <a:defRPr/>
            </a:lvl1pPr>
          </a:lstStyle>
          <a:p>
            <a:pPr>
              <a:defRPr/>
            </a:pPr>
            <a:fld id="{3D07C1A4-0914-4881-BA09-BB29FBB5A075}" type="slidenum">
              <a:rPr lang="en-US"/>
              <a:pPr>
                <a:defRPr/>
              </a:pPr>
              <a:t>‹#›</a:t>
            </a:fld>
            <a:endParaRPr lang="en-US"/>
          </a:p>
        </p:txBody>
      </p:sp>
    </p:spTree>
    <p:extLst>
      <p:ext uri="{BB962C8B-B14F-4D97-AF65-F5344CB8AC3E}">
        <p14:creationId xmlns:p14="http://schemas.microsoft.com/office/powerpoint/2010/main" val="1769720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4" name="Rectangle 6"/>
          <p:cNvSpPr>
            <a:spLocks noGrp="1" noChangeArrowheads="1"/>
          </p:cNvSpPr>
          <p:nvPr>
            <p:ph type="sldNum" sz="quarter" idx="12"/>
          </p:nvPr>
        </p:nvSpPr>
        <p:spPr>
          <a:ln/>
        </p:spPr>
        <p:txBody>
          <a:bodyPr/>
          <a:lstStyle>
            <a:lvl1pPr>
              <a:defRPr/>
            </a:lvl1pPr>
          </a:lstStyle>
          <a:p>
            <a:pPr>
              <a:defRPr/>
            </a:pPr>
            <a:fld id="{40C06697-A33B-43EE-BD5F-F32D228299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155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569200" cy="5334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9C3CC3-CF15-449C-9CC3-AEBE6C55A3B5}" type="slidenum">
              <a:rPr lang="en-US"/>
              <a:pPr>
                <a:defRPr/>
              </a:pPr>
              <a:t>‹#›</a:t>
            </a:fld>
            <a:endParaRPr lang="en-US"/>
          </a:p>
        </p:txBody>
      </p:sp>
    </p:spTree>
    <p:extLst>
      <p:ext uri="{BB962C8B-B14F-4D97-AF65-F5344CB8AC3E}">
        <p14:creationId xmlns:p14="http://schemas.microsoft.com/office/powerpoint/2010/main" val="18592881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7391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981200"/>
            <a:ext cx="73914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4114800"/>
            <a:ext cx="73914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248400"/>
            <a:ext cx="1828800" cy="457200"/>
          </a:xfrm>
          <a:prstGeom prst="rect">
            <a:avLst/>
          </a:prstGeom>
        </p:spPr>
        <p:txBody>
          <a:bodyPr/>
          <a:lstStyle>
            <a:lvl1pPr>
              <a:defRPr/>
            </a:lvl1pPr>
          </a:lstStyle>
          <a:p>
            <a:endParaRPr lang="en-US" sz="2000">
              <a:solidFill>
                <a:srgbClr val="000000"/>
              </a:solidFill>
            </a:endParaRPr>
          </a:p>
        </p:txBody>
      </p:sp>
      <p:sp>
        <p:nvSpPr>
          <p:cNvPr id="6" name="Footer Placeholder 5"/>
          <p:cNvSpPr>
            <a:spLocks noGrp="1"/>
          </p:cNvSpPr>
          <p:nvPr>
            <p:ph type="ftr" sz="quarter" idx="11"/>
          </p:nvPr>
        </p:nvSpPr>
        <p:spPr>
          <a:xfrm>
            <a:off x="2514600" y="6248400"/>
            <a:ext cx="3048000" cy="457200"/>
          </a:xfrm>
          <a:prstGeom prst="rect">
            <a:avLst/>
          </a:prstGeom>
        </p:spPr>
        <p:txBody>
          <a:bodyPr/>
          <a:lstStyle>
            <a:lvl1pPr>
              <a:defRPr/>
            </a:lvl1pPr>
          </a:lstStyle>
          <a:p>
            <a:endParaRPr lang="en-US" sz="2000">
              <a:solidFill>
                <a:srgbClr val="000000"/>
              </a:solidFill>
            </a:endParaRPr>
          </a:p>
        </p:txBody>
      </p:sp>
      <p:sp>
        <p:nvSpPr>
          <p:cNvPr id="7" name="Slide Number Placeholder 6"/>
          <p:cNvSpPr>
            <a:spLocks noGrp="1"/>
          </p:cNvSpPr>
          <p:nvPr>
            <p:ph type="sldNum" sz="quarter" idx="12"/>
          </p:nvPr>
        </p:nvSpPr>
        <p:spPr>
          <a:xfrm>
            <a:off x="6096000" y="6248400"/>
            <a:ext cx="1524000" cy="457200"/>
          </a:xfrm>
          <a:prstGeom prst="rect">
            <a:avLst/>
          </a:prstGeom>
        </p:spPr>
        <p:txBody>
          <a:bodyPr/>
          <a:lstStyle>
            <a:lvl1pPr>
              <a:defRPr/>
            </a:lvl1pPr>
          </a:lstStyle>
          <a:p>
            <a:fld id="{09F8CCCA-8CF8-45C9-A9F7-384944292A77}" type="slidenum">
              <a:rPr lang="en-US" sz="2000">
                <a:solidFill>
                  <a:srgbClr val="000000"/>
                </a:solidFill>
              </a:rPr>
              <a:pPr/>
              <a:t>‹#›</a:t>
            </a:fld>
            <a:endParaRPr lang="en-US" sz="2000">
              <a:solidFill>
                <a:srgbClr val="000000"/>
              </a:solidFill>
            </a:endParaRPr>
          </a:p>
        </p:txBody>
      </p:sp>
    </p:spTree>
    <p:extLst>
      <p:ext uri="{BB962C8B-B14F-4D97-AF65-F5344CB8AC3E}">
        <p14:creationId xmlns:p14="http://schemas.microsoft.com/office/powerpoint/2010/main" val="24908092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569200" cy="5334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722438"/>
            <a:ext cx="8229600"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2"/>
          </p:nvPr>
        </p:nvSpPr>
        <p:spPr>
          <a:xfrm>
            <a:off x="8763000" y="6553200"/>
            <a:ext cx="381000" cy="304800"/>
          </a:xfrm>
          <a:prstGeom prst="rect">
            <a:avLst/>
          </a:prstGeom>
          <a:ln/>
        </p:spPr>
        <p:txBody>
          <a:bodyPr/>
          <a:lstStyle>
            <a:lvl1pPr>
              <a:defRPr>
                <a:solidFill>
                  <a:schemeClr val="tx2"/>
                </a:solidFill>
              </a:defRPr>
            </a:lvl1pPr>
          </a:lstStyle>
          <a:p>
            <a:pPr>
              <a:defRPr/>
            </a:pPr>
            <a:fld id="{2C9C3CC3-CF15-449C-9CC3-AEBE6C55A3B5}" type="slidenum">
              <a:rPr lang="en-US" smtClean="0"/>
              <a:pPr>
                <a:defRPr/>
              </a:pPr>
              <a:t>‹#›</a:t>
            </a:fld>
            <a:endParaRPr lang="en-US" dirty="0"/>
          </a:p>
        </p:txBody>
      </p:sp>
    </p:spTree>
    <p:extLst>
      <p:ext uri="{BB962C8B-B14F-4D97-AF65-F5344CB8AC3E}">
        <p14:creationId xmlns:p14="http://schemas.microsoft.com/office/powerpoint/2010/main" val="420663611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0" descr="NYC-EP-logo-stacked-lar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09600"/>
            <a:ext cx="2209800" cy="1089025"/>
          </a:xfrm>
          <a:prstGeom prst="rect">
            <a:avLst/>
          </a:prstGeom>
          <a:noFill/>
          <a:ln w="9525">
            <a:noFill/>
            <a:miter lim="800000"/>
            <a:headEnd/>
            <a:tailEnd/>
          </a:ln>
        </p:spPr>
      </p:pic>
    </p:spTree>
    <p:extLst>
      <p:ext uri="{BB962C8B-B14F-4D97-AF65-F5344CB8AC3E}">
        <p14:creationId xmlns:p14="http://schemas.microsoft.com/office/powerpoint/2010/main" val="1474656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5" name="Rectangle 6"/>
          <p:cNvSpPr>
            <a:spLocks noGrp="1" noChangeArrowheads="1"/>
          </p:cNvSpPr>
          <p:nvPr>
            <p:ph type="sldNum" sz="quarter" idx="12"/>
          </p:nvPr>
        </p:nvSpPr>
        <p:spPr>
          <a:ln/>
        </p:spPr>
        <p:txBody>
          <a:bodyPr/>
          <a:lstStyle>
            <a:lvl1pPr>
              <a:defRPr/>
            </a:lvl1pPr>
          </a:lstStyle>
          <a:p>
            <a:pPr>
              <a:defRPr/>
            </a:pPr>
            <a:fld id="{3D07C1A4-0914-4881-BA09-BB29FBB5A075}" type="slidenum">
              <a:rPr lang="en-US"/>
              <a:pPr>
                <a:defRPr/>
              </a:pPr>
              <a:t>‹#›</a:t>
            </a:fld>
            <a:endParaRPr lang="en-US"/>
          </a:p>
        </p:txBody>
      </p:sp>
    </p:spTree>
    <p:extLst>
      <p:ext uri="{BB962C8B-B14F-4D97-AF65-F5344CB8AC3E}">
        <p14:creationId xmlns:p14="http://schemas.microsoft.com/office/powerpoint/2010/main" val="2849644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C8194147-6413-4615-A44D-CDF39562475C}" type="slidenum">
              <a:rPr lang="en-US"/>
              <a:pPr>
                <a:defRPr/>
              </a:pPr>
              <a:t>‹#›</a:t>
            </a:fld>
            <a:endParaRPr lang="en-US"/>
          </a:p>
        </p:txBody>
      </p:sp>
    </p:spTree>
    <p:extLst>
      <p:ext uri="{BB962C8B-B14F-4D97-AF65-F5344CB8AC3E}">
        <p14:creationId xmlns:p14="http://schemas.microsoft.com/office/powerpoint/2010/main" val="871513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fld id="{52AF1A0E-CA4D-4F69-A434-843D22931B77}" type="slidenum">
              <a:rPr lang="en-US"/>
              <a:pPr>
                <a:defRPr/>
              </a:pPr>
              <a:t>‹#›</a:t>
            </a:fld>
            <a:endParaRPr lang="en-US"/>
          </a:p>
        </p:txBody>
      </p:sp>
    </p:spTree>
    <p:extLst>
      <p:ext uri="{BB962C8B-B14F-4D97-AF65-F5344CB8AC3E}">
        <p14:creationId xmlns:p14="http://schemas.microsoft.com/office/powerpoint/2010/main" val="3552944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9" name="Rectangle 6"/>
          <p:cNvSpPr>
            <a:spLocks noGrp="1" noChangeArrowheads="1"/>
          </p:cNvSpPr>
          <p:nvPr>
            <p:ph type="sldNum" sz="quarter" idx="12"/>
          </p:nvPr>
        </p:nvSpPr>
        <p:spPr>
          <a:ln/>
        </p:spPr>
        <p:txBody>
          <a:bodyPr/>
          <a:lstStyle>
            <a:lvl1pPr>
              <a:defRPr/>
            </a:lvl1pPr>
          </a:lstStyle>
          <a:p>
            <a:pPr>
              <a:defRPr/>
            </a:pPr>
            <a:fld id="{DFC52802-CEF0-4F77-B9C7-519F163FDB61}" type="slidenum">
              <a:rPr lang="en-US"/>
              <a:pPr>
                <a:defRPr/>
              </a:pPr>
              <a:t>‹#›</a:t>
            </a:fld>
            <a:endParaRPr lang="en-US"/>
          </a:p>
        </p:txBody>
      </p:sp>
    </p:spTree>
    <p:extLst>
      <p:ext uri="{BB962C8B-B14F-4D97-AF65-F5344CB8AC3E}">
        <p14:creationId xmlns:p14="http://schemas.microsoft.com/office/powerpoint/2010/main" val="2477445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5" name="Rectangle 6"/>
          <p:cNvSpPr>
            <a:spLocks noGrp="1" noChangeArrowheads="1"/>
          </p:cNvSpPr>
          <p:nvPr>
            <p:ph type="sldNum" sz="quarter" idx="12"/>
          </p:nvPr>
        </p:nvSpPr>
        <p:spPr>
          <a:ln/>
        </p:spPr>
        <p:txBody>
          <a:bodyPr/>
          <a:lstStyle>
            <a:lvl1pPr>
              <a:defRPr/>
            </a:lvl1pPr>
          </a:lstStyle>
          <a:p>
            <a:pPr>
              <a:defRPr/>
            </a:pPr>
            <a:fld id="{8DF105B1-6B6D-4168-8A91-D596F5B77AF6}" type="slidenum">
              <a:rPr lang="en-US"/>
              <a:pPr>
                <a:defRPr/>
              </a:pPr>
              <a:t>‹#›</a:t>
            </a:fld>
            <a:endParaRPr lang="en-US"/>
          </a:p>
        </p:txBody>
      </p:sp>
    </p:spTree>
    <p:extLst>
      <p:ext uri="{BB962C8B-B14F-4D97-AF65-F5344CB8AC3E}">
        <p14:creationId xmlns:p14="http://schemas.microsoft.com/office/powerpoint/2010/main" val="2654631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4" name="Rectangle 6"/>
          <p:cNvSpPr>
            <a:spLocks noGrp="1" noChangeArrowheads="1"/>
          </p:cNvSpPr>
          <p:nvPr>
            <p:ph type="sldNum" sz="quarter" idx="12"/>
          </p:nvPr>
        </p:nvSpPr>
        <p:spPr>
          <a:ln/>
        </p:spPr>
        <p:txBody>
          <a:bodyPr/>
          <a:lstStyle>
            <a:lvl1pPr>
              <a:defRPr/>
            </a:lvl1pPr>
          </a:lstStyle>
          <a:p>
            <a:pPr>
              <a:defRPr/>
            </a:pPr>
            <a:fld id="{40C06697-A33B-43EE-BD5F-F32D22829967}" type="slidenum">
              <a:rPr lang="en-US"/>
              <a:pPr>
                <a:defRPr/>
              </a:pPr>
              <a:t>‹#›</a:t>
            </a:fld>
            <a:endParaRPr lang="en-US"/>
          </a:p>
        </p:txBody>
      </p:sp>
    </p:spTree>
    <p:extLst>
      <p:ext uri="{BB962C8B-B14F-4D97-AF65-F5344CB8AC3E}">
        <p14:creationId xmlns:p14="http://schemas.microsoft.com/office/powerpoint/2010/main" val="3967642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fld id="{D6DE0E72-5684-4F4A-91A4-A8F159BCCB20}" type="slidenum">
              <a:rPr lang="en-US"/>
              <a:pPr>
                <a:defRPr/>
              </a:pPr>
              <a:t>‹#›</a:t>
            </a:fld>
            <a:endParaRPr lang="en-US"/>
          </a:p>
        </p:txBody>
      </p:sp>
    </p:spTree>
    <p:extLst>
      <p:ext uri="{BB962C8B-B14F-4D97-AF65-F5344CB8AC3E}">
        <p14:creationId xmlns:p14="http://schemas.microsoft.com/office/powerpoint/2010/main" val="354161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9BC5AE24-2E8E-4483-80D6-56447221C14B}" type="slidenum">
              <a:rPr lang="en-US"/>
              <a:pPr>
                <a:defRPr/>
              </a:pPr>
              <a:t>‹#›</a:t>
            </a:fld>
            <a:endParaRPr lang="en-US"/>
          </a:p>
        </p:txBody>
      </p:sp>
    </p:spTree>
    <p:extLst>
      <p:ext uri="{BB962C8B-B14F-4D97-AF65-F5344CB8AC3E}">
        <p14:creationId xmlns:p14="http://schemas.microsoft.com/office/powerpoint/2010/main" val="282844356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fld id="{0D8565A3-6232-4480-9121-4C4799E3AF2B}" type="slidenum">
              <a:rPr lang="en-US"/>
              <a:pPr>
                <a:defRPr/>
              </a:pPr>
              <a:t>‹#›</a:t>
            </a:fld>
            <a:endParaRPr lang="en-US"/>
          </a:p>
        </p:txBody>
      </p:sp>
    </p:spTree>
    <p:extLst>
      <p:ext uri="{BB962C8B-B14F-4D97-AF65-F5344CB8AC3E}">
        <p14:creationId xmlns:p14="http://schemas.microsoft.com/office/powerpoint/2010/main" val="1119903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B043E79C-D9F6-454D-ADB8-E898B0F3F1BA}" type="slidenum">
              <a:rPr lang="en-US"/>
              <a:pPr>
                <a:defRPr/>
              </a:pPr>
              <a:t>‹#›</a:t>
            </a:fld>
            <a:endParaRPr lang="en-US"/>
          </a:p>
        </p:txBody>
      </p:sp>
    </p:spTree>
    <p:extLst>
      <p:ext uri="{BB962C8B-B14F-4D97-AF65-F5344CB8AC3E}">
        <p14:creationId xmlns:p14="http://schemas.microsoft.com/office/powerpoint/2010/main" val="312088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84238"/>
            <a:ext cx="2057400" cy="5364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84238"/>
            <a:ext cx="6019800" cy="5364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Click to edit Master text styles</a:t>
            </a:r>
          </a:p>
        </p:txBody>
      </p:sp>
      <p:sp>
        <p:nvSpPr>
          <p:cNvPr id="6" name="Rectangle 6"/>
          <p:cNvSpPr>
            <a:spLocks noGrp="1" noChangeArrowheads="1"/>
          </p:cNvSpPr>
          <p:nvPr>
            <p:ph type="sldNum" sz="quarter" idx="12"/>
          </p:nvPr>
        </p:nvSpPr>
        <p:spPr>
          <a:ln/>
        </p:spPr>
        <p:txBody>
          <a:bodyPr/>
          <a:lstStyle>
            <a:lvl1pPr>
              <a:defRPr/>
            </a:lvl1pPr>
          </a:lstStyle>
          <a:p>
            <a:pPr>
              <a:defRPr/>
            </a:pPr>
            <a:fld id="{E4644B73-AADA-4595-9422-7020A6BF30BD}" type="slidenum">
              <a:rPr lang="en-US"/>
              <a:pPr>
                <a:defRPr/>
              </a:pPr>
              <a:t>‹#›</a:t>
            </a:fld>
            <a:endParaRPr lang="en-US"/>
          </a:p>
        </p:txBody>
      </p:sp>
    </p:spTree>
    <p:extLst>
      <p:ext uri="{BB962C8B-B14F-4D97-AF65-F5344CB8AC3E}">
        <p14:creationId xmlns:p14="http://schemas.microsoft.com/office/powerpoint/2010/main" val="53472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CDB9B72-1F59-4C93-B37A-A7A635C47E94}" type="slidenum">
              <a:rPr lang="en-US"/>
              <a:pPr/>
              <a:t>‹#›</a:t>
            </a:fld>
            <a:endParaRPr lang="en-US"/>
          </a:p>
        </p:txBody>
      </p:sp>
    </p:spTree>
    <p:extLst>
      <p:ext uri="{BB962C8B-B14F-4D97-AF65-F5344CB8AC3E}">
        <p14:creationId xmlns:p14="http://schemas.microsoft.com/office/powerpoint/2010/main" val="29716524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6C4976C-A1C3-4143-AD90-33237518266A}" type="slidenum">
              <a:rPr lang="en-US"/>
              <a:pPr/>
              <a:t>‹#›</a:t>
            </a:fld>
            <a:endParaRPr lang="en-US"/>
          </a:p>
        </p:txBody>
      </p:sp>
    </p:spTree>
    <p:extLst>
      <p:ext uri="{BB962C8B-B14F-4D97-AF65-F5344CB8AC3E}">
        <p14:creationId xmlns:p14="http://schemas.microsoft.com/office/powerpoint/2010/main" val="7760984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Slide Layout">
    <p:spTree>
      <p:nvGrpSpPr>
        <p:cNvPr id="1" name=""/>
        <p:cNvGrpSpPr/>
        <p:nvPr/>
      </p:nvGrpSpPr>
      <p:grpSpPr>
        <a:xfrm>
          <a:off x="0" y="0"/>
          <a:ext cx="0" cy="0"/>
          <a:chOff x="0" y="0"/>
          <a:chExt cx="0" cy="0"/>
        </a:xfrm>
      </p:grpSpPr>
      <p:sp>
        <p:nvSpPr>
          <p:cNvPr id="24" name="Rectangle 3"/>
          <p:cNvSpPr>
            <a:spLocks noGrp="1" noChangeArrowheads="1"/>
          </p:cNvSpPr>
          <p:nvPr>
            <p:ph type="title"/>
          </p:nvPr>
        </p:nvSpPr>
        <p:spPr bwMode="white">
          <a:xfrm>
            <a:off x="587375" y="634425"/>
            <a:ext cx="8355013" cy="584775"/>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b" anchorCtr="0" compatLnSpc="1">
            <a:prstTxWarp prst="textNoShape">
              <a:avLst/>
            </a:prstTxWarp>
            <a:spAutoFit/>
          </a:bodyPr>
          <a:lstStyle>
            <a:lvl1pPr>
              <a:lnSpc>
                <a:spcPct val="100000"/>
              </a:lnSpc>
              <a:spcAft>
                <a:spcPts val="600"/>
              </a:spcAft>
              <a:defRPr b="1" spc="60" baseline="0">
                <a:solidFill>
                  <a:srgbClr val="FFFFCC"/>
                </a:solidFill>
              </a:defRPr>
            </a:lvl1pPr>
          </a:lstStyle>
          <a:p>
            <a:pPr lvl="0"/>
            <a:r>
              <a:rPr lang="en-US" dirty="0" smtClean="0"/>
              <a:t>Click to add Title</a:t>
            </a:r>
          </a:p>
        </p:txBody>
      </p:sp>
      <p:sp>
        <p:nvSpPr>
          <p:cNvPr id="30" name="Rectangle 4"/>
          <p:cNvSpPr>
            <a:spLocks noGrp="1" noChangeArrowheads="1"/>
          </p:cNvSpPr>
          <p:nvPr>
            <p:ph idx="1"/>
          </p:nvPr>
        </p:nvSpPr>
        <p:spPr bwMode="auto">
          <a:xfrm>
            <a:off x="1293813" y="1812992"/>
            <a:ext cx="7689850" cy="25114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spcAft>
                <a:spcPts val="600"/>
              </a:spcAft>
              <a:buClr>
                <a:srgbClr val="3A5A62"/>
              </a:buClr>
              <a:buSzPct val="140000"/>
              <a:buFont typeface="Wingdings" pitchFamily="2" charset="2"/>
              <a:buChar char="§"/>
              <a:defRPr sz="2800" b="1">
                <a:solidFill>
                  <a:schemeClr val="tx1"/>
                </a:solidFill>
              </a:defRPr>
            </a:lvl1pPr>
            <a:lvl2pPr>
              <a:spcAft>
                <a:spcPts val="600"/>
              </a:spcAft>
              <a:buClr>
                <a:srgbClr val="7FA9B3"/>
              </a:buClr>
              <a:buSzPct val="90000"/>
              <a:buFont typeface="Wingdings" pitchFamily="2" charset="2"/>
              <a:buChar char="§"/>
              <a:defRPr sz="2400">
                <a:solidFill>
                  <a:schemeClr val="tx1"/>
                </a:solidFill>
              </a:defRPr>
            </a:lvl2pPr>
            <a:lvl3pPr>
              <a:spcAft>
                <a:spcPts val="600"/>
              </a:spcAft>
              <a:buClr>
                <a:srgbClr val="7FA9B3"/>
              </a:buClr>
              <a:buSzPct val="90000"/>
              <a:buFont typeface="Wingdings" pitchFamily="2" charset="2"/>
              <a:buChar char="§"/>
              <a:defRPr sz="2400">
                <a:solidFill>
                  <a:schemeClr val="tx1"/>
                </a:solidFill>
              </a:defRPr>
            </a:lvl3pPr>
            <a:lvl4pPr>
              <a:spcAft>
                <a:spcPts val="600"/>
              </a:spcAft>
              <a:buClr>
                <a:srgbClr val="7FA9B3"/>
              </a:buClr>
              <a:buSzPct val="90000"/>
              <a:buFont typeface="Wingdings" pitchFamily="2" charset="2"/>
              <a:buChar char="§"/>
              <a:defRPr sz="2400">
                <a:solidFill>
                  <a:schemeClr val="tx1"/>
                </a:solidFill>
              </a:defRPr>
            </a:lvl4pPr>
            <a:lvl5pPr>
              <a:spcAft>
                <a:spcPts val="600"/>
              </a:spcAft>
              <a:buClr>
                <a:srgbClr val="7FA9B3"/>
              </a:buClr>
              <a:buSzPct val="90000"/>
              <a:buFont typeface="Wingdings" pitchFamily="2" charset="2"/>
              <a:buChar char="§"/>
              <a:defRPr sz="2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594939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solidFill>
                  <a:srgbClr val="000000"/>
                </a:solidFill>
              </a:defRPr>
            </a:lvl1pPr>
          </a:lstStyle>
          <a:p>
            <a:pPr>
              <a:defRPr/>
            </a:pPr>
            <a:fld id="{E893EF7C-F7E1-4A27-9EEB-F725170E615A}" type="slidenum">
              <a:rPr lang="en-US"/>
              <a:pPr>
                <a:defRPr/>
              </a:pPr>
              <a:t>‹#›</a:t>
            </a:fld>
            <a:endParaRPr lang="en-US"/>
          </a:p>
        </p:txBody>
      </p:sp>
    </p:spTree>
    <p:extLst>
      <p:ext uri="{BB962C8B-B14F-4D97-AF65-F5344CB8AC3E}">
        <p14:creationId xmlns:p14="http://schemas.microsoft.com/office/powerpoint/2010/main" val="2950018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7391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981200"/>
            <a:ext cx="73914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4114800"/>
            <a:ext cx="73914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28600" y="6248400"/>
            <a:ext cx="1828800" cy="457200"/>
          </a:xfrm>
          <a:prstGeom prst="rect">
            <a:avLst/>
          </a:prstGeom>
        </p:spPr>
        <p:txBody>
          <a:bodyPr/>
          <a:lstStyle>
            <a:lvl1pPr>
              <a:defRPr/>
            </a:lvl1pPr>
          </a:lstStyle>
          <a:p>
            <a:endParaRPr lang="en-US" sz="2000">
              <a:solidFill>
                <a:srgbClr val="000000"/>
              </a:solidFill>
            </a:endParaRPr>
          </a:p>
        </p:txBody>
      </p:sp>
      <p:sp>
        <p:nvSpPr>
          <p:cNvPr id="6" name="Footer Placeholder 5"/>
          <p:cNvSpPr>
            <a:spLocks noGrp="1"/>
          </p:cNvSpPr>
          <p:nvPr>
            <p:ph type="ftr" sz="quarter" idx="11"/>
          </p:nvPr>
        </p:nvSpPr>
        <p:spPr>
          <a:xfrm>
            <a:off x="2514600" y="6248400"/>
            <a:ext cx="3048000" cy="457200"/>
          </a:xfrm>
          <a:prstGeom prst="rect">
            <a:avLst/>
          </a:prstGeom>
        </p:spPr>
        <p:txBody>
          <a:bodyPr/>
          <a:lstStyle>
            <a:lvl1pPr>
              <a:defRPr/>
            </a:lvl1pPr>
          </a:lstStyle>
          <a:p>
            <a:endParaRPr lang="en-US" sz="2000">
              <a:solidFill>
                <a:srgbClr val="000000"/>
              </a:solidFill>
            </a:endParaRPr>
          </a:p>
        </p:txBody>
      </p:sp>
      <p:sp>
        <p:nvSpPr>
          <p:cNvPr id="7" name="Slide Number Placeholder 6"/>
          <p:cNvSpPr>
            <a:spLocks noGrp="1"/>
          </p:cNvSpPr>
          <p:nvPr>
            <p:ph type="sldNum" sz="quarter" idx="12"/>
          </p:nvPr>
        </p:nvSpPr>
        <p:spPr>
          <a:xfrm>
            <a:off x="6096000" y="6248400"/>
            <a:ext cx="1524000" cy="457200"/>
          </a:xfrm>
          <a:prstGeom prst="rect">
            <a:avLst/>
          </a:prstGeom>
        </p:spPr>
        <p:txBody>
          <a:bodyPr/>
          <a:lstStyle>
            <a:lvl1pPr>
              <a:defRPr/>
            </a:lvl1pPr>
          </a:lstStyle>
          <a:p>
            <a:fld id="{09F8CCCA-8CF8-45C9-A9F7-384944292A77}" type="slidenum">
              <a:rPr lang="en-US" sz="2000">
                <a:solidFill>
                  <a:srgbClr val="000000"/>
                </a:solidFill>
              </a:rPr>
              <a:pPr/>
              <a:t>‹#›</a:t>
            </a:fld>
            <a:endParaRPr lang="en-US" sz="2000">
              <a:solidFill>
                <a:srgbClr val="000000"/>
              </a:solidFill>
            </a:endParaRPr>
          </a:p>
        </p:txBody>
      </p:sp>
    </p:spTree>
    <p:extLst>
      <p:ext uri="{BB962C8B-B14F-4D97-AF65-F5344CB8AC3E}">
        <p14:creationId xmlns:p14="http://schemas.microsoft.com/office/powerpoint/2010/main" val="3316096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5B8DCC-4EE9-4C5F-94C4-5D967821180F}" type="slidenum">
              <a:rPr lang="en-US"/>
              <a:pPr>
                <a:defRPr/>
              </a:pPr>
              <a:t>‹#›</a:t>
            </a:fld>
            <a:endParaRPr lang="en-US"/>
          </a:p>
        </p:txBody>
      </p:sp>
    </p:spTree>
    <p:extLst>
      <p:ext uri="{BB962C8B-B14F-4D97-AF65-F5344CB8AC3E}">
        <p14:creationId xmlns:p14="http://schemas.microsoft.com/office/powerpoint/2010/main" val="4342254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5"/>
          <p:cNvSpPr>
            <a:spLocks noGrp="1"/>
          </p:cNvSpPr>
          <p:nvPr>
            <p:ph type="body" sz="quarter" idx="11"/>
          </p:nvPr>
        </p:nvSpPr>
        <p:spPr>
          <a:xfrm>
            <a:off x="990600" y="0"/>
            <a:ext cx="7086600" cy="533400"/>
          </a:xfrm>
        </p:spPr>
        <p:txBody>
          <a:bodyPr/>
          <a:lstStyle>
            <a:lvl1pPr algn="ctr">
              <a:buNone/>
              <a:defRPr sz="3600">
                <a:solidFill>
                  <a:schemeClr val="bg1">
                    <a:lumMod val="95000"/>
                  </a:schemeClr>
                </a:solidFill>
              </a:defRPr>
            </a:lvl1pPr>
            <a:lvl5pPr algn="l">
              <a:buNone/>
              <a:defRPr sz="3000">
                <a:solidFill>
                  <a:schemeClr val="bg1"/>
                </a:solidFill>
              </a:defRPr>
            </a:lvl5pPr>
          </a:lstStyle>
          <a:p>
            <a:pPr lvl="0"/>
            <a:r>
              <a:rPr lang="en-US" smtClean="0"/>
              <a:t>Edit Master text styles</a:t>
            </a:r>
          </a:p>
        </p:txBody>
      </p:sp>
      <p:sp>
        <p:nvSpPr>
          <p:cNvPr id="9" name="Rectangle 6"/>
          <p:cNvSpPr>
            <a:spLocks noGrp="1" noChangeArrowheads="1"/>
          </p:cNvSpPr>
          <p:nvPr>
            <p:ph type="sldNum" sz="quarter" idx="12"/>
          </p:nvPr>
        </p:nvSpPr>
        <p:spPr>
          <a:ln/>
        </p:spPr>
        <p:txBody>
          <a:bodyPr/>
          <a:lstStyle>
            <a:lvl1pPr>
              <a:defRPr/>
            </a:lvl1pPr>
          </a:lstStyle>
          <a:p>
            <a:pPr>
              <a:defRPr/>
            </a:pPr>
            <a:fld id="{95996DF8-0051-4EAD-A80B-FBBD3E5882EB}" type="slidenum">
              <a:rPr lang="en-US"/>
              <a:pPr>
                <a:defRPr/>
              </a:pPr>
              <a:t>‹#›</a:t>
            </a:fld>
            <a:endParaRPr lang="en-US"/>
          </a:p>
        </p:txBody>
      </p:sp>
    </p:spTree>
    <p:extLst>
      <p:ext uri="{BB962C8B-B14F-4D97-AF65-F5344CB8AC3E}">
        <p14:creationId xmlns:p14="http://schemas.microsoft.com/office/powerpoint/2010/main" val="3023584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Edit Master text styles</a:t>
            </a:r>
          </a:p>
        </p:txBody>
      </p:sp>
      <p:sp>
        <p:nvSpPr>
          <p:cNvPr id="5" name="Rectangle 6"/>
          <p:cNvSpPr>
            <a:spLocks noGrp="1" noChangeArrowheads="1"/>
          </p:cNvSpPr>
          <p:nvPr>
            <p:ph type="sldNum" sz="quarter" idx="12"/>
          </p:nvPr>
        </p:nvSpPr>
        <p:spPr>
          <a:ln/>
        </p:spPr>
        <p:txBody>
          <a:bodyPr/>
          <a:lstStyle>
            <a:lvl1pPr>
              <a:defRPr/>
            </a:lvl1pPr>
          </a:lstStyle>
          <a:p>
            <a:pPr>
              <a:defRPr/>
            </a:pPr>
            <a:fld id="{51943B0D-AC22-4D13-B96E-77A5AAD5A067}" type="slidenum">
              <a:rPr lang="en-US"/>
              <a:pPr>
                <a:defRPr/>
              </a:pPr>
              <a:t>‹#›</a:t>
            </a:fld>
            <a:endParaRPr lang="en-US"/>
          </a:p>
        </p:txBody>
      </p:sp>
    </p:spTree>
    <p:extLst>
      <p:ext uri="{BB962C8B-B14F-4D97-AF65-F5344CB8AC3E}">
        <p14:creationId xmlns:p14="http://schemas.microsoft.com/office/powerpoint/2010/main" val="29125052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Edit Master text styles</a:t>
            </a:r>
          </a:p>
        </p:txBody>
      </p:sp>
      <p:sp>
        <p:nvSpPr>
          <p:cNvPr id="4" name="Rectangle 6"/>
          <p:cNvSpPr>
            <a:spLocks noGrp="1" noChangeArrowheads="1"/>
          </p:cNvSpPr>
          <p:nvPr>
            <p:ph type="sldNum" sz="quarter" idx="12"/>
          </p:nvPr>
        </p:nvSpPr>
        <p:spPr>
          <a:ln/>
        </p:spPr>
        <p:txBody>
          <a:bodyPr/>
          <a:lstStyle>
            <a:lvl1pPr>
              <a:defRPr/>
            </a:lvl1pPr>
          </a:lstStyle>
          <a:p>
            <a:pPr>
              <a:defRPr/>
            </a:pPr>
            <a:fld id="{4670CCB3-2DE9-4283-91C1-72223D77DC30}" type="slidenum">
              <a:rPr lang="en-US"/>
              <a:pPr>
                <a:defRPr/>
              </a:pPr>
              <a:t>‹#›</a:t>
            </a:fld>
            <a:endParaRPr lang="en-US"/>
          </a:p>
        </p:txBody>
      </p:sp>
    </p:spTree>
    <p:extLst>
      <p:ext uri="{BB962C8B-B14F-4D97-AF65-F5344CB8AC3E}">
        <p14:creationId xmlns:p14="http://schemas.microsoft.com/office/powerpoint/2010/main" val="5579344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fld id="{FA02ECD7-9E05-4D56-908F-CD0C2945A935}" type="slidenum">
              <a:rPr lang="en-US"/>
              <a:pPr>
                <a:defRPr/>
              </a:pPr>
              <a:t>‹#›</a:t>
            </a:fld>
            <a:endParaRPr lang="en-US"/>
          </a:p>
        </p:txBody>
      </p:sp>
    </p:spTree>
    <p:extLst>
      <p:ext uri="{BB962C8B-B14F-4D97-AF65-F5344CB8AC3E}">
        <p14:creationId xmlns:p14="http://schemas.microsoft.com/office/powerpoint/2010/main" val="159682976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Text Placeholder 5"/>
          <p:cNvSpPr>
            <a:spLocks noGrp="1"/>
          </p:cNvSpPr>
          <p:nvPr>
            <p:ph type="body" sz="quarter" idx="11"/>
          </p:nvPr>
        </p:nvSpPr>
        <p:spPr>
          <a:xfrm>
            <a:off x="990600" y="0"/>
            <a:ext cx="7086600" cy="533400"/>
          </a:xfrm>
        </p:spPr>
        <p:txBody>
          <a:bodyPr/>
          <a:lstStyle>
            <a:lvl1pPr algn="ctr">
              <a:buNone/>
              <a:defRPr>
                <a:solidFill>
                  <a:schemeClr val="bg1">
                    <a:lumMod val="95000"/>
                  </a:schemeClr>
                </a:solidFill>
              </a:defRPr>
            </a:lvl1pPr>
            <a:lvl5pPr algn="l">
              <a:buNone/>
              <a:defRPr sz="3000">
                <a:solidFill>
                  <a:schemeClr val="bg1"/>
                </a:solidFill>
              </a:defRPr>
            </a:lvl5pPr>
          </a:lstStyle>
          <a:p>
            <a:pPr lvl="0"/>
            <a:r>
              <a:rPr lang="en-US" smtClean="0"/>
              <a:t>Edit Master text styles</a:t>
            </a:r>
          </a:p>
        </p:txBody>
      </p:sp>
      <p:sp>
        <p:nvSpPr>
          <p:cNvPr id="7" name="Rectangle 6"/>
          <p:cNvSpPr>
            <a:spLocks noGrp="1" noChangeArrowheads="1"/>
          </p:cNvSpPr>
          <p:nvPr>
            <p:ph type="sldNum" sz="quarter" idx="12"/>
          </p:nvPr>
        </p:nvSpPr>
        <p:spPr>
          <a:ln/>
        </p:spPr>
        <p:txBody>
          <a:bodyPr/>
          <a:lstStyle>
            <a:lvl1pPr>
              <a:defRPr/>
            </a:lvl1pPr>
          </a:lstStyle>
          <a:p>
            <a:pPr>
              <a:defRPr/>
            </a:pPr>
            <a:fld id="{EE9FA795-E61A-44B3-A86A-C2DC2C3831AF}" type="slidenum">
              <a:rPr lang="en-US"/>
              <a:pPr>
                <a:defRPr/>
              </a:pPr>
              <a:t>‹#›</a:t>
            </a:fld>
            <a:endParaRPr lang="en-US"/>
          </a:p>
        </p:txBody>
      </p:sp>
    </p:spTree>
    <p:extLst>
      <p:ext uri="{BB962C8B-B14F-4D97-AF65-F5344CB8AC3E}">
        <p14:creationId xmlns:p14="http://schemas.microsoft.com/office/powerpoint/2010/main" val="41952110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0"/>
            <a:ext cx="9144000" cy="533400"/>
          </a:xfrm>
          <a:prstGeom prst="rect">
            <a:avLst/>
          </a:prstGeom>
          <a:solidFill>
            <a:srgbClr val="00529B"/>
          </a:solidFill>
          <a:ln>
            <a:noFill/>
          </a:ln>
        </p:spPr>
        <p:txBody>
          <a:bodyPr anchor="ctr"/>
          <a:lstStyle/>
          <a:p>
            <a:pPr algn="ctr"/>
            <a:endParaRPr lang="en-US" sz="3000">
              <a:solidFill>
                <a:schemeClr val="bg1"/>
              </a:solidFill>
            </a:endParaRPr>
          </a:p>
        </p:txBody>
      </p:sp>
      <p:sp>
        <p:nvSpPr>
          <p:cNvPr id="1027" name="Rectangle 2"/>
          <p:cNvSpPr>
            <a:spLocks noGrp="1" noChangeArrowheads="1"/>
          </p:cNvSpPr>
          <p:nvPr>
            <p:ph type="title"/>
          </p:nvPr>
        </p:nvSpPr>
        <p:spPr bwMode="auto">
          <a:xfrm>
            <a:off x="812800" y="0"/>
            <a:ext cx="75469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Rectangle 3"/>
          <p:cNvSpPr>
            <a:spLocks noGrp="1" noChangeArrowheads="1"/>
          </p:cNvSpPr>
          <p:nvPr>
            <p:ph type="body" idx="1"/>
          </p:nvPr>
        </p:nvSpPr>
        <p:spPr bwMode="auto">
          <a:xfrm>
            <a:off x="457200" y="1722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4" name="Rectangle 6"/>
          <p:cNvSpPr>
            <a:spLocks noGrp="1" noChangeArrowheads="1"/>
          </p:cNvSpPr>
          <p:nvPr>
            <p:ph type="sldNum" sz="quarter" idx="4"/>
          </p:nvPr>
        </p:nvSpPr>
        <p:spPr bwMode="auto">
          <a:xfrm>
            <a:off x="8763000" y="6553200"/>
            <a:ext cx="381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pPr>
              <a:defRPr/>
            </a:pPr>
            <a:fld id="{0C221C23-0865-487E-917D-39BDE22FC70D}" type="slidenum">
              <a:rPr lang="en-US"/>
              <a:pPr>
                <a:defRPr/>
              </a:pPr>
              <a:t>‹#›</a:t>
            </a:fld>
            <a:endParaRPr lang="en-US"/>
          </a:p>
        </p:txBody>
      </p:sp>
      <p:pic>
        <p:nvPicPr>
          <p:cNvPr id="1030" name="Picture 11" descr="NYC-EP-logo-stacked-whit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3000">
          <a:solidFill>
            <a:schemeClr val="bg1"/>
          </a:solidFill>
          <a:latin typeface="+mj-lt"/>
          <a:ea typeface="+mj-ea"/>
          <a:cs typeface="+mj-cs"/>
        </a:defRPr>
      </a:lvl1pPr>
      <a:lvl2pPr algn="ctr" rtl="0" eaLnBrk="1" fontAlgn="base" hangingPunct="1">
        <a:spcBef>
          <a:spcPct val="0"/>
        </a:spcBef>
        <a:spcAft>
          <a:spcPct val="0"/>
        </a:spcAft>
        <a:defRPr sz="3000">
          <a:solidFill>
            <a:schemeClr val="bg1"/>
          </a:solidFill>
          <a:latin typeface="Arial" charset="0"/>
          <a:cs typeface="Arial" charset="0"/>
        </a:defRPr>
      </a:lvl2pPr>
      <a:lvl3pPr algn="ctr" rtl="0" eaLnBrk="1" fontAlgn="base" hangingPunct="1">
        <a:spcBef>
          <a:spcPct val="0"/>
        </a:spcBef>
        <a:spcAft>
          <a:spcPct val="0"/>
        </a:spcAft>
        <a:defRPr sz="3000">
          <a:solidFill>
            <a:schemeClr val="bg1"/>
          </a:solidFill>
          <a:latin typeface="Arial" charset="0"/>
          <a:cs typeface="Arial" charset="0"/>
        </a:defRPr>
      </a:lvl3pPr>
      <a:lvl4pPr algn="ctr" rtl="0" eaLnBrk="1" fontAlgn="base" hangingPunct="1">
        <a:spcBef>
          <a:spcPct val="0"/>
        </a:spcBef>
        <a:spcAft>
          <a:spcPct val="0"/>
        </a:spcAft>
        <a:defRPr sz="3000">
          <a:solidFill>
            <a:schemeClr val="bg1"/>
          </a:solidFill>
          <a:latin typeface="Arial" charset="0"/>
          <a:cs typeface="Arial" charset="0"/>
        </a:defRPr>
      </a:lvl4pPr>
      <a:lvl5pPr algn="ctr" rtl="0" eaLnBrk="1" fontAlgn="base" hangingPunct="1">
        <a:spcBef>
          <a:spcPct val="0"/>
        </a:spcBef>
        <a:spcAft>
          <a:spcPct val="0"/>
        </a:spcAft>
        <a:defRPr sz="3000">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3"/>
          <p:cNvSpPr>
            <a:spLocks noChangeArrowheads="1"/>
          </p:cNvSpPr>
          <p:nvPr/>
        </p:nvSpPr>
        <p:spPr bwMode="auto">
          <a:xfrm>
            <a:off x="0" y="0"/>
            <a:ext cx="9144000" cy="533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000" smtClean="0">
              <a:solidFill>
                <a:srgbClr val="FFFFFF"/>
              </a:solidFill>
              <a:latin typeface="Arial" charset="0"/>
              <a:cs typeface="Arial" charset="0"/>
            </a:endParaRPr>
          </a:p>
        </p:txBody>
      </p:sp>
      <p:pic>
        <p:nvPicPr>
          <p:cNvPr id="1027" name="Picture 11" descr="NYC-EP-logo-stacked-whit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txBox="1">
            <a:spLocks noChangeArrowheads="1"/>
          </p:cNvSpPr>
          <p:nvPr/>
        </p:nvSpPr>
        <p:spPr>
          <a:xfrm>
            <a:off x="8763000" y="6553200"/>
            <a:ext cx="381000" cy="304800"/>
          </a:xfrm>
          <a:prstGeom prst="rect">
            <a:avLst/>
          </a:prstGeom>
          <a:ln/>
        </p:spPr>
        <p:txBody>
          <a:bodyPr/>
          <a:ls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900" kern="1200">
                <a:solidFill>
                  <a:schemeClr val="tx1"/>
                </a:solidFill>
                <a:latin typeface="Arial" charset="0"/>
                <a:ea typeface="+mn-ea"/>
                <a:cs typeface="Arial" charset="0"/>
              </a:defRPr>
            </a:lvl2pPr>
            <a:lvl3pPr marL="914400" algn="l" rtl="0" fontAlgn="base">
              <a:spcBef>
                <a:spcPct val="0"/>
              </a:spcBef>
              <a:spcAft>
                <a:spcPct val="0"/>
              </a:spcAft>
              <a:defRPr sz="900" kern="1200">
                <a:solidFill>
                  <a:schemeClr val="tx1"/>
                </a:solidFill>
                <a:latin typeface="Arial" charset="0"/>
                <a:ea typeface="+mn-ea"/>
                <a:cs typeface="Arial" charset="0"/>
              </a:defRPr>
            </a:lvl3pPr>
            <a:lvl4pPr marL="1371600" algn="l" rtl="0" fontAlgn="base">
              <a:spcBef>
                <a:spcPct val="0"/>
              </a:spcBef>
              <a:spcAft>
                <a:spcPct val="0"/>
              </a:spcAft>
              <a:defRPr sz="900" kern="1200">
                <a:solidFill>
                  <a:schemeClr val="tx1"/>
                </a:solidFill>
                <a:latin typeface="Arial" charset="0"/>
                <a:ea typeface="+mn-ea"/>
                <a:cs typeface="Arial" charset="0"/>
              </a:defRPr>
            </a:lvl4pPr>
            <a:lvl5pPr marL="1828800" algn="l" rtl="0" fontAlgn="base">
              <a:spcBef>
                <a:spcPct val="0"/>
              </a:spcBef>
              <a:spcAft>
                <a:spcPct val="0"/>
              </a:spcAft>
              <a:defRPr sz="900" kern="1200">
                <a:solidFill>
                  <a:schemeClr val="tx1"/>
                </a:solidFill>
                <a:latin typeface="Arial" charset="0"/>
                <a:ea typeface="+mn-ea"/>
                <a:cs typeface="Arial" charset="0"/>
              </a:defRPr>
            </a:lvl5pPr>
            <a:lvl6pPr marL="2286000" algn="l" defTabSz="914400" rtl="0" eaLnBrk="1" latinLnBrk="0" hangingPunct="1">
              <a:defRPr sz="900" kern="1200">
                <a:solidFill>
                  <a:schemeClr val="tx1"/>
                </a:solidFill>
                <a:latin typeface="Arial" charset="0"/>
                <a:ea typeface="+mn-ea"/>
                <a:cs typeface="Arial" charset="0"/>
              </a:defRPr>
            </a:lvl6pPr>
            <a:lvl7pPr marL="2743200" algn="l" defTabSz="914400" rtl="0" eaLnBrk="1" latinLnBrk="0" hangingPunct="1">
              <a:defRPr sz="900" kern="1200">
                <a:solidFill>
                  <a:schemeClr val="tx1"/>
                </a:solidFill>
                <a:latin typeface="Arial" charset="0"/>
                <a:ea typeface="+mn-ea"/>
                <a:cs typeface="Arial" charset="0"/>
              </a:defRPr>
            </a:lvl7pPr>
            <a:lvl8pPr marL="3200400" algn="l" defTabSz="914400" rtl="0" eaLnBrk="1" latinLnBrk="0" hangingPunct="1">
              <a:defRPr sz="900" kern="1200">
                <a:solidFill>
                  <a:schemeClr val="tx1"/>
                </a:solidFill>
                <a:latin typeface="Arial" charset="0"/>
                <a:ea typeface="+mn-ea"/>
                <a:cs typeface="Arial" charset="0"/>
              </a:defRPr>
            </a:lvl8pPr>
            <a:lvl9pPr marL="3657600" algn="l" defTabSz="914400" rtl="0" eaLnBrk="1" latinLnBrk="0" hangingPunct="1">
              <a:defRPr sz="900" kern="1200">
                <a:solidFill>
                  <a:schemeClr val="tx1"/>
                </a:solidFill>
                <a:latin typeface="Arial" charset="0"/>
                <a:ea typeface="+mn-ea"/>
                <a:cs typeface="Arial" charset="0"/>
              </a:defRPr>
            </a:lvl9pPr>
          </a:lstStyle>
          <a:p>
            <a:pPr>
              <a:defRPr/>
            </a:pPr>
            <a:fld id="{339F38D7-FFE8-4222-897A-DC2A6DD5A52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80664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0" y="0"/>
            <a:ext cx="9144000" cy="533400"/>
          </a:xfrm>
          <a:prstGeom prst="rect">
            <a:avLst/>
          </a:prstGeom>
          <a:solidFill>
            <a:schemeClr val="accent2"/>
          </a:solidFill>
          <a:ln w="9525">
            <a:noFill/>
            <a:miter lim="800000"/>
            <a:headEnd/>
            <a:tailEnd/>
          </a:ln>
        </p:spPr>
        <p:txBody>
          <a:bodyPr anchor="ctr"/>
          <a:lstStyle/>
          <a:p>
            <a:pPr algn="ctr">
              <a:defRPr/>
            </a:pPr>
            <a:endParaRPr lang="en-US" sz="3000" dirty="0">
              <a:solidFill>
                <a:schemeClr val="bg1"/>
              </a:solidFill>
              <a:cs typeface="+mn-cs"/>
            </a:endParaRPr>
          </a:p>
        </p:txBody>
      </p:sp>
      <p:sp>
        <p:nvSpPr>
          <p:cNvPr id="1027" name="Rectangle 2"/>
          <p:cNvSpPr>
            <a:spLocks noGrp="1" noChangeArrowheads="1"/>
          </p:cNvSpPr>
          <p:nvPr>
            <p:ph type="title"/>
          </p:nvPr>
        </p:nvSpPr>
        <p:spPr bwMode="auto">
          <a:xfrm>
            <a:off x="304800" y="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7224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8614" name="Rectangle 6"/>
          <p:cNvSpPr>
            <a:spLocks noGrp="1" noChangeArrowheads="1"/>
          </p:cNvSpPr>
          <p:nvPr>
            <p:ph type="sldNum" sz="quarter" idx="4"/>
          </p:nvPr>
        </p:nvSpPr>
        <p:spPr bwMode="auto">
          <a:xfrm>
            <a:off x="8763000" y="6553200"/>
            <a:ext cx="381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a:defRPr/>
            </a:pPr>
            <a:fld id="{01490DA5-D0AA-49F3-A770-177F5E263948}" type="slidenum">
              <a:rPr lang="en-US"/>
              <a:pPr>
                <a:defRPr/>
              </a:pPr>
              <a:t>‹#›</a:t>
            </a:fld>
            <a:endParaRPr lang="en-US"/>
          </a:p>
        </p:txBody>
      </p:sp>
      <p:pic>
        <p:nvPicPr>
          <p:cNvPr id="1030" name="Picture 11" descr="NYC-EP-logo-stacked-whit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59775" y="76200"/>
            <a:ext cx="685800" cy="407988"/>
          </a:xfrm>
          <a:prstGeom prst="rect">
            <a:avLst/>
          </a:prstGeom>
          <a:noFill/>
          <a:ln w="9525">
            <a:noFill/>
            <a:miter lim="800000"/>
            <a:headEnd/>
            <a:tailEnd/>
          </a:ln>
        </p:spPr>
      </p:pic>
    </p:spTree>
    <p:extLst>
      <p:ext uri="{BB962C8B-B14F-4D97-AF65-F5344CB8AC3E}">
        <p14:creationId xmlns:p14="http://schemas.microsoft.com/office/powerpoint/2010/main" val="23507500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hdr="0" ftr="0" dt="0"/>
  <p:txStyles>
    <p:titleStyle>
      <a:lvl1pPr algn="ctr" rtl="0" eaLnBrk="1" fontAlgn="base" hangingPunct="1">
        <a:spcBef>
          <a:spcPct val="0"/>
        </a:spcBef>
        <a:spcAft>
          <a:spcPct val="0"/>
        </a:spcAft>
        <a:defRPr sz="3000">
          <a:solidFill>
            <a:schemeClr val="bg1"/>
          </a:solidFill>
          <a:latin typeface="+mj-lt"/>
          <a:ea typeface="+mj-ea"/>
          <a:cs typeface="+mj-cs"/>
        </a:defRPr>
      </a:lvl1pPr>
      <a:lvl2pPr algn="ctr" rtl="0" eaLnBrk="1" fontAlgn="base" hangingPunct="1">
        <a:spcBef>
          <a:spcPct val="0"/>
        </a:spcBef>
        <a:spcAft>
          <a:spcPct val="0"/>
        </a:spcAft>
        <a:defRPr sz="3000">
          <a:solidFill>
            <a:schemeClr val="bg1"/>
          </a:solidFill>
          <a:latin typeface="Arial" charset="0"/>
          <a:cs typeface="Arial" charset="0"/>
        </a:defRPr>
      </a:lvl2pPr>
      <a:lvl3pPr algn="ctr" rtl="0" eaLnBrk="1" fontAlgn="base" hangingPunct="1">
        <a:spcBef>
          <a:spcPct val="0"/>
        </a:spcBef>
        <a:spcAft>
          <a:spcPct val="0"/>
        </a:spcAft>
        <a:defRPr sz="3000">
          <a:solidFill>
            <a:schemeClr val="bg1"/>
          </a:solidFill>
          <a:latin typeface="Arial" charset="0"/>
          <a:cs typeface="Arial" charset="0"/>
        </a:defRPr>
      </a:lvl3pPr>
      <a:lvl4pPr algn="ctr" rtl="0" eaLnBrk="1" fontAlgn="base" hangingPunct="1">
        <a:spcBef>
          <a:spcPct val="0"/>
        </a:spcBef>
        <a:spcAft>
          <a:spcPct val="0"/>
        </a:spcAft>
        <a:defRPr sz="3000">
          <a:solidFill>
            <a:schemeClr val="bg1"/>
          </a:solidFill>
          <a:latin typeface="Arial" charset="0"/>
          <a:cs typeface="Arial" charset="0"/>
        </a:defRPr>
      </a:lvl4pPr>
      <a:lvl5pPr algn="ctr" rtl="0" eaLnBrk="1" fontAlgn="base" hangingPunct="1">
        <a:spcBef>
          <a:spcPct val="0"/>
        </a:spcBef>
        <a:spcAft>
          <a:spcPct val="0"/>
        </a:spcAft>
        <a:defRPr sz="3000">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p:titleStyle>
    <p:bodyStyle>
      <a:lvl1pPr marL="342900" indent="-342900" algn="l" rtl="0" eaLnBrk="1" fontAlgn="base" hangingPunct="1">
        <a:spcBef>
          <a:spcPts val="1200"/>
        </a:spcBef>
        <a:spcAft>
          <a:spcPct val="0"/>
        </a:spcAft>
        <a:buFont typeface="Wingdings" pitchFamily="2" charset="2"/>
        <a:buChar char="v"/>
        <a:defRPr>
          <a:solidFill>
            <a:schemeClr val="tx1"/>
          </a:solidFill>
          <a:latin typeface="+mn-lt"/>
          <a:ea typeface="+mn-ea"/>
          <a:cs typeface="+mn-cs"/>
        </a:defRPr>
      </a:lvl1pPr>
      <a:lvl2pPr marL="742950" indent="-285750" algn="l" rtl="0" eaLnBrk="1" fontAlgn="base" hangingPunct="1">
        <a:spcBef>
          <a:spcPts val="1200"/>
        </a:spcBef>
        <a:spcAft>
          <a:spcPct val="0"/>
        </a:spcAft>
        <a:buFont typeface="Wingdings" pitchFamily="2" charset="2"/>
        <a:buChar char="v"/>
        <a:defRPr>
          <a:solidFill>
            <a:schemeClr val="tx1"/>
          </a:solidFill>
          <a:latin typeface="+mn-lt"/>
          <a:cs typeface="+mn-cs"/>
        </a:defRPr>
      </a:lvl2pPr>
      <a:lvl3pPr marL="11430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3pPr>
      <a:lvl4pPr marL="16002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4pPr>
      <a:lvl5pPr marL="2057400" indent="-228600" algn="l" rtl="0" eaLnBrk="1" fontAlgn="base" hangingPunct="1">
        <a:spcBef>
          <a:spcPts val="1200"/>
        </a:spcBef>
        <a:spcAft>
          <a:spcPct val="0"/>
        </a:spcAft>
        <a:buFont typeface="Wingdings" pitchFamily="2" charset="2"/>
        <a:buChar char="v"/>
        <a:defRPr>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9.xml"/><Relationship Id="rId5" Type="http://schemas.openxmlformats.org/officeDocument/2006/relationships/image" Target="../media/image43.jpe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0.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1.xml"/><Relationship Id="rId5" Type="http://schemas.openxmlformats.org/officeDocument/2006/relationships/hyperlink" Target="http://www.facebook.com/nycwatershed" TargetMode="External"/><Relationship Id="rId4" Type="http://schemas.openxmlformats.org/officeDocument/2006/relationships/hyperlink" Target="http://www.nyc.gov/de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6"/>
          <p:cNvSpPr>
            <a:spLocks noGrp="1"/>
          </p:cNvSpPr>
          <p:nvPr>
            <p:ph type="body" sz="quarter" idx="11"/>
          </p:nvPr>
        </p:nvSpPr>
        <p:spPr bwMode="auto">
          <a:xfrm>
            <a:off x="685800" y="2691176"/>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z="2800" dirty="0" smtClean="0"/>
              <a:t>Improvement of downstream EAP notifications</a:t>
            </a:r>
          </a:p>
          <a:p>
            <a:r>
              <a:rPr lang="en-US" sz="1800" dirty="0" smtClean="0"/>
              <a:t>and</a:t>
            </a:r>
            <a:endParaRPr lang="en-US" sz="2800" dirty="0" smtClean="0"/>
          </a:p>
          <a:p>
            <a:r>
              <a:rPr lang="en-US" sz="2800" dirty="0" smtClean="0"/>
              <a:t>The Delaware Aqueduct Bypass Tunnel</a:t>
            </a:r>
          </a:p>
        </p:txBody>
      </p:sp>
      <p:sp>
        <p:nvSpPr>
          <p:cNvPr id="5123" name="Text Placeholder 7"/>
          <p:cNvSpPr>
            <a:spLocks noGrp="1"/>
          </p:cNvSpPr>
          <p:nvPr>
            <p:ph type="body" sz="quarter" idx="12"/>
          </p:nvPr>
        </p:nvSpPr>
        <p:spPr bwMode="auto">
          <a:xfrm>
            <a:off x="685800" y="4062413"/>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dirty="0" smtClean="0"/>
              <a:t>Upper Delaware Council</a:t>
            </a:r>
          </a:p>
        </p:txBody>
      </p:sp>
      <p:sp>
        <p:nvSpPr>
          <p:cNvPr id="5124" name="Text Placeholder 8"/>
          <p:cNvSpPr>
            <a:spLocks noGrp="1"/>
          </p:cNvSpPr>
          <p:nvPr>
            <p:ph type="body" sz="quarter" idx="13"/>
          </p:nvPr>
        </p:nvSpPr>
        <p:spPr bwMode="auto">
          <a:xfrm>
            <a:off x="685800" y="4886325"/>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dirty="0" smtClean="0"/>
              <a:t>March 1, 2017</a:t>
            </a:r>
          </a:p>
          <a:p>
            <a:r>
              <a:rPr lang="en-US" dirty="0" smtClean="0"/>
              <a:t>Adam Bosch, DEP Director of Public Affairs</a:t>
            </a:r>
          </a:p>
        </p:txBody>
      </p:sp>
    </p:spTree>
    <p:extLst>
      <p:ext uri="{BB962C8B-B14F-4D97-AF65-F5344CB8AC3E}">
        <p14:creationId xmlns:p14="http://schemas.microsoft.com/office/powerpoint/2010/main" val="3258985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0"/>
            <a:ext cx="8425543"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EAP Activation Notification Improvement Program</a:t>
            </a:r>
            <a:endParaRPr lang="en-US" altLang="en-US" dirty="0" smtClean="0"/>
          </a:p>
        </p:txBody>
      </p:sp>
      <p:sp>
        <p:nvSpPr>
          <p:cNvPr id="8" name="Text Box 2"/>
          <p:cNvSpPr txBox="1">
            <a:spLocks noChangeArrowheads="1"/>
          </p:cNvSpPr>
          <p:nvPr/>
        </p:nvSpPr>
        <p:spPr bwMode="auto">
          <a:xfrm>
            <a:off x="104503" y="700143"/>
            <a:ext cx="8869680" cy="900246"/>
          </a:xfrm>
          <a:prstGeom prst="rect">
            <a:avLst/>
          </a:prstGeom>
          <a:noFill/>
          <a:ln w="9525">
            <a:noFill/>
            <a:miter lim="800000"/>
            <a:headEnd/>
            <a:tailEnd/>
          </a:ln>
          <a:effectLst/>
        </p:spPr>
        <p:txBody>
          <a:bodyPr wrap="square" numCol="1">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Functional exercise held Jan. 25</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Included participation from all entities in notification flow chart</a:t>
            </a:r>
          </a:p>
        </p:txBody>
      </p:sp>
      <p:sp>
        <p:nvSpPr>
          <p:cNvPr id="3" name="TextBox 2"/>
          <p:cNvSpPr txBox="1"/>
          <p:nvPr/>
        </p:nvSpPr>
        <p:spPr>
          <a:xfrm>
            <a:off x="222069" y="1767132"/>
            <a:ext cx="8752114" cy="4893647"/>
          </a:xfrm>
          <a:prstGeom prst="rect">
            <a:avLst/>
          </a:prstGeom>
        </p:spPr>
        <p:txBody>
          <a:bodyPr wrap="square" numCol="2" spcCol="365760" rtlCol="0">
            <a:spAutoFit/>
          </a:bodyPr>
          <a:lstStyle/>
          <a:p>
            <a:pPr marL="171450" indent="-171450">
              <a:lnSpc>
                <a:spcPct val="200000"/>
              </a:lnSpc>
              <a:buFont typeface="Arial" panose="020B0604020202020204" pitchFamily="34" charset="0"/>
              <a:buChar char="•"/>
            </a:pPr>
            <a:r>
              <a:rPr lang="en-US" sz="2000" dirty="0" smtClean="0"/>
              <a:t>DEP – BWS and Police</a:t>
            </a:r>
          </a:p>
          <a:p>
            <a:pPr marL="171450" indent="-171450">
              <a:lnSpc>
                <a:spcPct val="200000"/>
              </a:lnSpc>
              <a:buFont typeface="Arial" panose="020B0604020202020204" pitchFamily="34" charset="0"/>
              <a:buChar char="•"/>
            </a:pPr>
            <a:r>
              <a:rPr lang="en-US" sz="2000" dirty="0" smtClean="0"/>
              <a:t>Delaware County – EMO/911</a:t>
            </a:r>
          </a:p>
          <a:p>
            <a:pPr marL="171450" indent="-171450">
              <a:lnSpc>
                <a:spcPct val="200000"/>
              </a:lnSpc>
              <a:buFont typeface="Arial" panose="020B0604020202020204" pitchFamily="34" charset="0"/>
              <a:buChar char="•"/>
            </a:pPr>
            <a:r>
              <a:rPr lang="en-US" sz="2000" dirty="0" smtClean="0"/>
              <a:t>Broome County – EMO/911</a:t>
            </a:r>
          </a:p>
          <a:p>
            <a:pPr marL="171450" indent="-171450">
              <a:lnSpc>
                <a:spcPct val="200000"/>
              </a:lnSpc>
              <a:buFont typeface="Arial" panose="020B0604020202020204" pitchFamily="34" charset="0"/>
              <a:buChar char="•"/>
            </a:pPr>
            <a:r>
              <a:rPr lang="en-US" sz="2000" dirty="0" smtClean="0"/>
              <a:t>Orange County 911</a:t>
            </a:r>
          </a:p>
          <a:p>
            <a:pPr marL="171450" indent="-171450">
              <a:lnSpc>
                <a:spcPct val="200000"/>
              </a:lnSpc>
              <a:buFont typeface="Arial" panose="020B0604020202020204" pitchFamily="34" charset="0"/>
              <a:buChar char="•"/>
            </a:pPr>
            <a:r>
              <a:rPr lang="en-US" sz="2000" dirty="0" smtClean="0"/>
              <a:t>Pike County 911</a:t>
            </a:r>
          </a:p>
          <a:p>
            <a:pPr marL="171450" indent="-171450">
              <a:lnSpc>
                <a:spcPct val="200000"/>
              </a:lnSpc>
              <a:buFont typeface="Arial" panose="020B0604020202020204" pitchFamily="34" charset="0"/>
              <a:buChar char="•"/>
            </a:pPr>
            <a:r>
              <a:rPr lang="en-US" sz="2000" dirty="0" smtClean="0"/>
              <a:t>Sullivan County EMO/911</a:t>
            </a:r>
          </a:p>
          <a:p>
            <a:pPr marL="171450" indent="-171450">
              <a:lnSpc>
                <a:spcPct val="200000"/>
              </a:lnSpc>
              <a:buFont typeface="Arial" panose="020B0604020202020204" pitchFamily="34" charset="0"/>
              <a:buChar char="•"/>
            </a:pPr>
            <a:r>
              <a:rPr lang="en-US" sz="2000" dirty="0" smtClean="0"/>
              <a:t>Sussex Sheriff’s Office</a:t>
            </a:r>
          </a:p>
          <a:p>
            <a:pPr marL="171450" indent="-171450">
              <a:lnSpc>
                <a:spcPct val="200000"/>
              </a:lnSpc>
              <a:buFont typeface="Arial" panose="020B0604020202020204" pitchFamily="34" charset="0"/>
              <a:buChar char="•"/>
            </a:pPr>
            <a:r>
              <a:rPr lang="en-US" sz="2000" dirty="0" smtClean="0"/>
              <a:t>Deposit PD</a:t>
            </a:r>
          </a:p>
          <a:p>
            <a:pPr marL="171450" indent="-171450">
              <a:lnSpc>
                <a:spcPct val="200000"/>
              </a:lnSpc>
              <a:buFont typeface="Arial" panose="020B0604020202020204" pitchFamily="34" charset="0"/>
              <a:buChar char="•"/>
            </a:pPr>
            <a:r>
              <a:rPr lang="en-US" sz="2000" dirty="0" smtClean="0"/>
              <a:t>Hancock PD/Fire</a:t>
            </a:r>
          </a:p>
          <a:p>
            <a:pPr marL="171450" indent="-171450">
              <a:lnSpc>
                <a:spcPct val="200000"/>
              </a:lnSpc>
              <a:buFont typeface="Arial" panose="020B0604020202020204" pitchFamily="34" charset="0"/>
              <a:buChar char="•"/>
            </a:pPr>
            <a:r>
              <a:rPr lang="en-US" sz="2000" dirty="0" smtClean="0"/>
              <a:t>Sanford Public Works</a:t>
            </a:r>
          </a:p>
          <a:p>
            <a:pPr marL="171450" indent="-171450">
              <a:lnSpc>
                <a:spcPct val="200000"/>
              </a:lnSpc>
              <a:buFont typeface="Arial" panose="020B0604020202020204" pitchFamily="34" charset="0"/>
              <a:buChar char="•"/>
            </a:pPr>
            <a:r>
              <a:rPr lang="en-US" sz="2000" dirty="0" smtClean="0"/>
              <a:t>NYS – OEM/DEC/DOT/Police</a:t>
            </a:r>
          </a:p>
          <a:p>
            <a:pPr marL="171450" indent="-171450">
              <a:lnSpc>
                <a:spcPct val="200000"/>
              </a:lnSpc>
              <a:buFont typeface="Arial" panose="020B0604020202020204" pitchFamily="34" charset="0"/>
              <a:buChar char="•"/>
            </a:pPr>
            <a:r>
              <a:rPr lang="en-US" sz="2000" dirty="0" smtClean="0"/>
              <a:t>National Weather Service</a:t>
            </a:r>
          </a:p>
          <a:p>
            <a:pPr marL="171450" indent="-171450">
              <a:lnSpc>
                <a:spcPct val="200000"/>
              </a:lnSpc>
              <a:buFont typeface="Arial" panose="020B0604020202020204" pitchFamily="34" charset="0"/>
              <a:buChar char="•"/>
            </a:pPr>
            <a:r>
              <a:rPr lang="en-US" sz="2000" dirty="0" smtClean="0"/>
              <a:t>National Park Service </a:t>
            </a:r>
          </a:p>
          <a:p>
            <a:pPr marL="171450" indent="-171450">
              <a:lnSpc>
                <a:spcPct val="200000"/>
              </a:lnSpc>
              <a:buFont typeface="Arial" panose="020B0604020202020204" pitchFamily="34" charset="0"/>
              <a:buChar char="•"/>
            </a:pPr>
            <a:r>
              <a:rPr lang="en-US" sz="2000" dirty="0" smtClean="0"/>
              <a:t>NJ State Police</a:t>
            </a:r>
          </a:p>
          <a:p>
            <a:pPr marL="171450" indent="-171450">
              <a:lnSpc>
                <a:spcPct val="200000"/>
              </a:lnSpc>
              <a:buFont typeface="Arial" panose="020B0604020202020204" pitchFamily="34" charset="0"/>
              <a:buChar char="•"/>
            </a:pPr>
            <a:r>
              <a:rPr lang="en-US" sz="2000" dirty="0" smtClean="0"/>
              <a:t>Pennsylvania EMA</a:t>
            </a:r>
            <a:endParaRPr lang="en-US" sz="2000" dirty="0" smtClean="0"/>
          </a:p>
        </p:txBody>
      </p:sp>
    </p:spTree>
    <p:extLst>
      <p:ext uri="{BB962C8B-B14F-4D97-AF65-F5344CB8AC3E}">
        <p14:creationId xmlns:p14="http://schemas.microsoft.com/office/powerpoint/2010/main" val="3211548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0"/>
            <a:ext cx="8425543"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EAP Activation Notification Improvement Program</a:t>
            </a:r>
            <a:endParaRPr lang="en-US" altLang="en-US" dirty="0" smtClean="0"/>
          </a:p>
        </p:txBody>
      </p:sp>
      <p:sp>
        <p:nvSpPr>
          <p:cNvPr id="8" name="Text Box 2"/>
          <p:cNvSpPr txBox="1">
            <a:spLocks noChangeArrowheads="1"/>
          </p:cNvSpPr>
          <p:nvPr/>
        </p:nvSpPr>
        <p:spPr bwMode="auto">
          <a:xfrm>
            <a:off x="104503" y="700143"/>
            <a:ext cx="4637314" cy="6363280"/>
          </a:xfrm>
          <a:prstGeom prst="rect">
            <a:avLst/>
          </a:prstGeom>
          <a:noFill/>
          <a:ln w="9525">
            <a:noFill/>
            <a:miter lim="800000"/>
            <a:headEnd/>
            <a:tailEnd/>
          </a:ln>
          <a:effectLst/>
        </p:spPr>
        <p:txBody>
          <a:bodyPr wrap="square" numCol="1">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Two-hour functional exercise involved a theoretical emergency at </a:t>
            </a:r>
            <a:r>
              <a:rPr lang="en-US" sz="2000" noProof="0" dirty="0" err="1" smtClean="0">
                <a:solidFill>
                  <a:srgbClr val="000000"/>
                </a:solidFill>
                <a:latin typeface="Arial"/>
                <a:cs typeface="Times New Roman" pitchFamily="18" charset="0"/>
              </a:rPr>
              <a:t>Cannonsville</a:t>
            </a:r>
            <a:r>
              <a:rPr lang="en-US" sz="2000" noProof="0" dirty="0" smtClean="0">
                <a:solidFill>
                  <a:srgbClr val="000000"/>
                </a:solidFill>
                <a:latin typeface="Arial"/>
                <a:cs typeface="Times New Roman" pitchFamily="18" charset="0"/>
              </a:rPr>
              <a:t> Dam</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Software was used to send immediate notification to all participants at the same time</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Traditional call-out list was also used by WSCC and DEP Police</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Software was used to declare emergency, provide update, and to end the exercise</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Participants thought software was effective and quick</a:t>
            </a:r>
          </a:p>
          <a:p>
            <a:pPr marL="800100" lvl="1"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Problems with fax machines</a:t>
            </a:r>
          </a:p>
          <a:p>
            <a:pPr marL="342900"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DEP will look to incorporate in EAP</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endParaRPr lang="en-US" sz="2000" dirty="0" smtClean="0">
              <a:solidFill>
                <a:srgbClr val="000000"/>
              </a:solidFill>
              <a:latin typeface="Arial"/>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817" y="856899"/>
            <a:ext cx="4233796" cy="5413274"/>
          </a:xfrm>
          <a:prstGeom prst="rect">
            <a:avLst/>
          </a:prstGeom>
        </p:spPr>
      </p:pic>
    </p:spTree>
    <p:extLst>
      <p:ext uri="{BB962C8B-B14F-4D97-AF65-F5344CB8AC3E}">
        <p14:creationId xmlns:p14="http://schemas.microsoft.com/office/powerpoint/2010/main" val="59461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0"/>
            <a:ext cx="8425543"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External Time-Sensitive Analysis for </a:t>
            </a:r>
            <a:r>
              <a:rPr lang="en-US" altLang="en-US" dirty="0" err="1" smtClean="0"/>
              <a:t>C’ville</a:t>
            </a:r>
            <a:endParaRPr lang="en-US" altLang="en-US" dirty="0" smtClean="0"/>
          </a:p>
        </p:txBody>
      </p:sp>
      <p:sp>
        <p:nvSpPr>
          <p:cNvPr id="8" name="Text Box 2"/>
          <p:cNvSpPr txBox="1">
            <a:spLocks noChangeArrowheads="1"/>
          </p:cNvSpPr>
          <p:nvPr/>
        </p:nvSpPr>
        <p:spPr bwMode="auto">
          <a:xfrm>
            <a:off x="104502" y="700143"/>
            <a:ext cx="4738355" cy="6170920"/>
          </a:xfrm>
          <a:prstGeom prst="rect">
            <a:avLst/>
          </a:prstGeom>
          <a:noFill/>
          <a:ln w="9525">
            <a:noFill/>
            <a:miter lim="800000"/>
            <a:headEnd/>
            <a:tailEnd/>
          </a:ln>
          <a:effectLst/>
        </p:spPr>
        <p:txBody>
          <a:bodyPr wrap="square" numCol="1">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Required by FERC as part of hydroelectric license</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Schnabel Engineering Inc. (SEI) to investigate, document and recommend procedures for improving speed of notifications</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BWS Dam Safety began working with SEI in late February to define scope and schedule of work</a:t>
            </a:r>
          </a:p>
          <a:p>
            <a:pPr marL="342900"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SEI work expected to be done by end of CY 2018</a:t>
            </a:r>
          </a:p>
          <a:p>
            <a:pPr marL="342900"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SEI will examine use of computer software, current EAP, etc. </a:t>
            </a:r>
          </a:p>
          <a:p>
            <a:pPr marL="342900"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Suggestions will inform changes throughout entire water supply</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endParaRPr lang="en-US" sz="2000" dirty="0" smtClean="0">
              <a:solidFill>
                <a:srgbClr val="000000"/>
              </a:solidFill>
              <a:latin typeface="Arial"/>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858" y="2025432"/>
            <a:ext cx="4170513" cy="2781700"/>
          </a:xfrm>
          <a:prstGeom prst="rect">
            <a:avLst/>
          </a:prstGeom>
        </p:spPr>
      </p:pic>
    </p:spTree>
    <p:extLst>
      <p:ext uri="{BB962C8B-B14F-4D97-AF65-F5344CB8AC3E}">
        <p14:creationId xmlns:p14="http://schemas.microsoft.com/office/powerpoint/2010/main" val="2317306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0"/>
            <a:ext cx="8425543"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Other work on emergency communications</a:t>
            </a:r>
            <a:endParaRPr lang="en-US" altLang="en-US" dirty="0" smtClean="0"/>
          </a:p>
        </p:txBody>
      </p:sp>
      <p:sp>
        <p:nvSpPr>
          <p:cNvPr id="8" name="Text Box 2"/>
          <p:cNvSpPr txBox="1">
            <a:spLocks noChangeArrowheads="1"/>
          </p:cNvSpPr>
          <p:nvPr/>
        </p:nvSpPr>
        <p:spPr bwMode="auto">
          <a:xfrm>
            <a:off x="0" y="1314097"/>
            <a:ext cx="4506687" cy="5247590"/>
          </a:xfrm>
          <a:prstGeom prst="rect">
            <a:avLst/>
          </a:prstGeom>
          <a:noFill/>
          <a:ln w="9525">
            <a:noFill/>
            <a:miter lim="800000"/>
            <a:headEnd/>
            <a:tailEnd/>
          </a:ln>
          <a:effectLst/>
        </p:spPr>
        <p:txBody>
          <a:bodyPr wrap="square" numCol="1">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Annual EAP refresher trainings for all our dams – WOH, EOH, In-City</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Annual meetings with all the county emergency management staff in the watershed</a:t>
            </a:r>
          </a:p>
          <a:p>
            <a:pPr marL="800100" lvl="1" indent="-342900" eaLnBrk="0" hangingPunct="0">
              <a:spcBef>
                <a:spcPts val="1200"/>
              </a:spcBef>
              <a:spcAft>
                <a:spcPts val="300"/>
              </a:spcAft>
              <a:buFont typeface="Arial" panose="020B0604020202020204" pitchFamily="34" charset="0"/>
              <a:buChar char="•"/>
              <a:defRPr/>
            </a:pPr>
            <a:r>
              <a:rPr lang="en-US" sz="2000" noProof="0" dirty="0" smtClean="0">
                <a:solidFill>
                  <a:srgbClr val="000000"/>
                </a:solidFill>
                <a:latin typeface="Arial"/>
                <a:cs typeface="Times New Roman" pitchFamily="18" charset="0"/>
              </a:rPr>
              <a:t>EAP</a:t>
            </a:r>
          </a:p>
          <a:p>
            <a:pPr marL="800100" lvl="1"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Unusual system operations</a:t>
            </a:r>
          </a:p>
          <a:p>
            <a:pPr marL="800100" lvl="1" indent="-342900" eaLnBrk="0" hangingPunct="0">
              <a:spcBef>
                <a:spcPts val="1200"/>
              </a:spcBef>
              <a:spcAft>
                <a:spcPts val="300"/>
              </a:spcAft>
              <a:buFont typeface="Arial" panose="020B0604020202020204" pitchFamily="34" charset="0"/>
              <a:buChar char="•"/>
              <a:defRPr/>
            </a:pPr>
            <a:r>
              <a:rPr lang="en-US" sz="2000" noProof="0" dirty="0" smtClean="0">
                <a:solidFill>
                  <a:srgbClr val="000000"/>
                </a:solidFill>
                <a:latin typeface="Arial"/>
                <a:cs typeface="Times New Roman" pitchFamily="18" charset="0"/>
              </a:rPr>
              <a:t>Construction projects</a:t>
            </a:r>
          </a:p>
          <a:p>
            <a:pPr marL="342900" indent="-342900" eaLnBrk="0" hangingPunct="0">
              <a:spcBef>
                <a:spcPts val="1200"/>
              </a:spcBef>
              <a:spcAft>
                <a:spcPts val="300"/>
              </a:spcAft>
              <a:buFont typeface="Arial" panose="020B0604020202020204" pitchFamily="34" charset="0"/>
              <a:buChar char="•"/>
              <a:defRPr/>
            </a:pPr>
            <a:r>
              <a:rPr lang="en-US" sz="2000" noProof="0" dirty="0" smtClean="0">
                <a:solidFill>
                  <a:srgbClr val="000000"/>
                </a:solidFill>
                <a:latin typeface="Arial"/>
                <a:cs typeface="Times New Roman" pitchFamily="18" charset="0"/>
              </a:rPr>
              <a:t>County and state agencies reserve the responsibility for reaching out to their citizens in the case of an emergency at a DEP facility </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endParaRPr lang="en-US" sz="2000" dirty="0" smtClean="0">
              <a:solidFill>
                <a:srgbClr val="000000"/>
              </a:solidFill>
              <a:latin typeface="Arial"/>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956" y="634828"/>
            <a:ext cx="4268290" cy="28455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956" y="3607908"/>
            <a:ext cx="4268290" cy="3201218"/>
          </a:xfrm>
          <a:prstGeom prst="rect">
            <a:avLst/>
          </a:prstGeom>
        </p:spPr>
      </p:pic>
    </p:spTree>
    <p:extLst>
      <p:ext uri="{BB962C8B-B14F-4D97-AF65-F5344CB8AC3E}">
        <p14:creationId xmlns:p14="http://schemas.microsoft.com/office/powerpoint/2010/main" val="67657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2"/>
          <p:cNvSpPr>
            <a:spLocks noGrp="1" noChangeArrowheads="1"/>
          </p:cNvSpPr>
          <p:nvPr>
            <p:ph type="title" idx="4294967295"/>
          </p:nvPr>
        </p:nvSpPr>
        <p:spPr>
          <a:xfrm>
            <a:off x="533400" y="76200"/>
            <a:ext cx="8229600" cy="438912"/>
          </a:xfrm>
          <a:prstGeom prst="rect">
            <a:avLst/>
          </a:prstGeom>
        </p:spPr>
        <p:txBody>
          <a:bodyPr/>
          <a:lstStyle/>
          <a:p>
            <a:pPr eaLnBrk="1" hangingPunct="1"/>
            <a:r>
              <a:rPr lang="en-US" sz="2800" dirty="0" smtClean="0"/>
              <a:t>The Delaware Aqueduct Bypass Tunnel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35900"/>
            <a:ext cx="9480102" cy="6322100"/>
          </a:xfrm>
          <a:prstGeom prst="rect">
            <a:avLst/>
          </a:prstGeom>
        </p:spPr>
      </p:pic>
      <p:sp>
        <p:nvSpPr>
          <p:cNvPr id="3" name="TextBox 2"/>
          <p:cNvSpPr txBox="1"/>
          <p:nvPr/>
        </p:nvSpPr>
        <p:spPr>
          <a:xfrm>
            <a:off x="6400800" y="838200"/>
            <a:ext cx="2590800" cy="3262432"/>
          </a:xfrm>
          <a:prstGeom prst="rect">
            <a:avLst/>
          </a:prstGeom>
          <a:solidFill>
            <a:schemeClr val="bg2">
              <a:lumMod val="75000"/>
            </a:schemeClr>
          </a:solidFill>
        </p:spPr>
        <p:txBody>
          <a:bodyPr wrap="square" rtlCol="0">
            <a:spAutoFit/>
          </a:bodyPr>
          <a:lstStyle/>
          <a:p>
            <a:pPr marL="171450" indent="-171450">
              <a:spcAft>
                <a:spcPts val="1200"/>
              </a:spcAft>
              <a:buFont typeface="Arial" panose="020B0604020202020204" pitchFamily="34" charset="0"/>
              <a:buChar char="•"/>
            </a:pPr>
            <a:r>
              <a:rPr lang="en-US" sz="1200" dirty="0" smtClean="0">
                <a:solidFill>
                  <a:schemeClr val="bg1"/>
                </a:solidFill>
              </a:rPr>
              <a:t>The largest and most complex repair project in the </a:t>
            </a:r>
            <a:r>
              <a:rPr lang="en-US" sz="1200" dirty="0" smtClean="0">
                <a:solidFill>
                  <a:schemeClr val="bg1"/>
                </a:solidFill>
              </a:rPr>
              <a:t>176-year </a:t>
            </a:r>
            <a:r>
              <a:rPr lang="en-US" sz="1200" dirty="0" smtClean="0">
                <a:solidFill>
                  <a:schemeClr val="bg1"/>
                </a:solidFill>
              </a:rPr>
              <a:t>history of New York City’s upland water supply</a:t>
            </a:r>
          </a:p>
          <a:p>
            <a:pPr marL="171450" indent="-171450">
              <a:spcAft>
                <a:spcPts val="1200"/>
              </a:spcAft>
              <a:buFont typeface="Arial" panose="020B0604020202020204" pitchFamily="34" charset="0"/>
              <a:buChar char="•"/>
            </a:pPr>
            <a:r>
              <a:rPr lang="en-US" sz="1200" dirty="0" smtClean="0">
                <a:solidFill>
                  <a:schemeClr val="bg1"/>
                </a:solidFill>
              </a:rPr>
              <a:t>Total program cost $1.5 billion</a:t>
            </a:r>
          </a:p>
          <a:p>
            <a:pPr marL="171450" indent="-171450">
              <a:spcAft>
                <a:spcPts val="1200"/>
              </a:spcAft>
              <a:buFont typeface="Arial" panose="020B0604020202020204" pitchFamily="34" charset="0"/>
              <a:buChar char="•"/>
            </a:pPr>
            <a:r>
              <a:rPr lang="en-US" sz="1200" dirty="0" smtClean="0">
                <a:solidFill>
                  <a:schemeClr val="bg1"/>
                </a:solidFill>
              </a:rPr>
              <a:t>Rehab of 100-year-old Catskill Aqueduct</a:t>
            </a:r>
          </a:p>
          <a:p>
            <a:pPr marL="171450" indent="-171450">
              <a:spcAft>
                <a:spcPts val="1200"/>
              </a:spcAft>
              <a:buFont typeface="Arial" panose="020B0604020202020204" pitchFamily="34" charset="0"/>
              <a:buChar char="•"/>
            </a:pPr>
            <a:r>
              <a:rPr lang="en-US" sz="1200" dirty="0" smtClean="0">
                <a:solidFill>
                  <a:schemeClr val="bg1"/>
                </a:solidFill>
              </a:rPr>
              <a:t>Fixing or eliminating leaks in the Delaware Aqueduct</a:t>
            </a:r>
          </a:p>
          <a:p>
            <a:pPr marL="171450" indent="-171450">
              <a:spcAft>
                <a:spcPts val="1200"/>
              </a:spcAft>
              <a:buFont typeface="Arial" panose="020B0604020202020204" pitchFamily="34" charset="0"/>
              <a:buChar char="•"/>
            </a:pPr>
            <a:r>
              <a:rPr lang="en-US" sz="1200" dirty="0" smtClean="0">
                <a:solidFill>
                  <a:schemeClr val="bg1"/>
                </a:solidFill>
              </a:rPr>
              <a:t>Building a new 2.5-mile-long tunnel 600 feet below the Hudson River</a:t>
            </a:r>
          </a:p>
          <a:p>
            <a:pPr marL="171450" indent="-171450">
              <a:spcAft>
                <a:spcPts val="1200"/>
              </a:spcAft>
              <a:buFont typeface="Arial" panose="020B0604020202020204" pitchFamily="34" charset="0"/>
              <a:buChar char="•"/>
            </a:pPr>
            <a:r>
              <a:rPr lang="en-US" sz="1200" dirty="0" smtClean="0">
                <a:solidFill>
                  <a:schemeClr val="bg1"/>
                </a:solidFill>
              </a:rPr>
              <a:t>Expected completion in 2023</a:t>
            </a:r>
            <a:endParaRPr lang="en-US" sz="1200" dirty="0">
              <a:solidFill>
                <a:schemeClr val="bg1"/>
              </a:solidFill>
            </a:endParaRPr>
          </a:p>
        </p:txBody>
      </p:sp>
    </p:spTree>
    <p:extLst>
      <p:ext uri="{BB962C8B-B14F-4D97-AF65-F5344CB8AC3E}">
        <p14:creationId xmlns:p14="http://schemas.microsoft.com/office/powerpoint/2010/main" val="267977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381000" y="22860"/>
            <a:ext cx="8229600" cy="498475"/>
          </a:xfrm>
          <a:prstGeom prst="rect">
            <a:avLst/>
          </a:prstGeom>
        </p:spPr>
        <p:txBody>
          <a:bodyPr/>
          <a:lstStyle/>
          <a:p>
            <a:r>
              <a:rPr lang="en-US" sz="2800" b="1" dirty="0"/>
              <a:t>Delaware Aqueduct</a:t>
            </a:r>
          </a:p>
        </p:txBody>
      </p:sp>
      <p:sp>
        <p:nvSpPr>
          <p:cNvPr id="30724" name="Rectangle 3"/>
          <p:cNvSpPr>
            <a:spLocks noGrp="1" noChangeArrowheads="1"/>
          </p:cNvSpPr>
          <p:nvPr>
            <p:ph type="body" idx="4294967295"/>
          </p:nvPr>
        </p:nvSpPr>
        <p:spPr>
          <a:xfrm>
            <a:off x="33650" y="531921"/>
            <a:ext cx="6071874" cy="4648200"/>
          </a:xfrm>
          <a:prstGeom prst="rect">
            <a:avLst/>
          </a:prstGeom>
        </p:spPr>
        <p:txBody>
          <a:bodyPr/>
          <a:lstStyle/>
          <a:p>
            <a:pPr>
              <a:spcBef>
                <a:spcPct val="35000"/>
              </a:spcBef>
              <a:buFont typeface="Arial" pitchFamily="34" charset="0"/>
              <a:buChar char="•"/>
            </a:pPr>
            <a:r>
              <a:rPr lang="en-US" sz="2000" dirty="0"/>
              <a:t>85 miles long</a:t>
            </a:r>
          </a:p>
          <a:p>
            <a:pPr>
              <a:spcBef>
                <a:spcPct val="35000"/>
              </a:spcBef>
              <a:buFont typeface="Arial" pitchFamily="34" charset="0"/>
              <a:buChar char="•"/>
            </a:pPr>
            <a:r>
              <a:rPr lang="en-US" sz="2000" dirty="0"/>
              <a:t>World’s longest </a:t>
            </a:r>
            <a:r>
              <a:rPr lang="en-US" sz="2000" dirty="0" smtClean="0"/>
              <a:t>tunnel</a:t>
            </a:r>
            <a:endParaRPr lang="en-US" sz="2000" dirty="0"/>
          </a:p>
          <a:p>
            <a:pPr>
              <a:spcBef>
                <a:spcPct val="35000"/>
              </a:spcBef>
              <a:buFont typeface="Arial" pitchFamily="34" charset="0"/>
              <a:buChar char="•"/>
            </a:pPr>
            <a:r>
              <a:rPr lang="en-US" sz="2000" dirty="0"/>
              <a:t>Conveys water from </a:t>
            </a:r>
            <a:r>
              <a:rPr lang="en-US" sz="2000" dirty="0" err="1"/>
              <a:t>Rondout</a:t>
            </a:r>
            <a:r>
              <a:rPr lang="en-US" sz="2000" dirty="0"/>
              <a:t> </a:t>
            </a:r>
            <a:r>
              <a:rPr lang="en-US" sz="2000" dirty="0" smtClean="0"/>
              <a:t>Reservoir in Ulster County to </a:t>
            </a:r>
            <a:r>
              <a:rPr lang="en-US" sz="2000" dirty="0" err="1" smtClean="0"/>
              <a:t>Hillview</a:t>
            </a:r>
            <a:r>
              <a:rPr lang="en-US" sz="2000" dirty="0" smtClean="0"/>
              <a:t> Reservoir in Yonkers</a:t>
            </a:r>
            <a:endParaRPr lang="en-US" sz="2000" dirty="0"/>
          </a:p>
          <a:p>
            <a:pPr>
              <a:spcBef>
                <a:spcPct val="35000"/>
              </a:spcBef>
              <a:buFont typeface="Arial" pitchFamily="34" charset="0"/>
              <a:buChar char="•"/>
            </a:pPr>
            <a:r>
              <a:rPr lang="en-US" sz="2000" dirty="0"/>
              <a:t>Consists of three segments:</a:t>
            </a:r>
          </a:p>
          <a:p>
            <a:pPr lvl="1">
              <a:spcBef>
                <a:spcPct val="35000"/>
              </a:spcBef>
              <a:buFont typeface="Arial" pitchFamily="34" charset="0"/>
              <a:buChar char="•"/>
            </a:pPr>
            <a:r>
              <a:rPr lang="en-US" sz="2000" dirty="0" err="1"/>
              <a:t>Rondout</a:t>
            </a:r>
            <a:r>
              <a:rPr lang="en-US" sz="2000" dirty="0"/>
              <a:t>-West Branch Tunnel- 44 miles</a:t>
            </a:r>
          </a:p>
          <a:p>
            <a:pPr lvl="1">
              <a:spcBef>
                <a:spcPct val="35000"/>
              </a:spcBef>
              <a:buFont typeface="Arial" pitchFamily="34" charset="0"/>
              <a:buChar char="•"/>
            </a:pPr>
            <a:r>
              <a:rPr lang="en-US" sz="2000" dirty="0"/>
              <a:t>West Branch-</a:t>
            </a:r>
            <a:r>
              <a:rPr lang="en-US" sz="2000" dirty="0" err="1"/>
              <a:t>Kensico</a:t>
            </a:r>
            <a:r>
              <a:rPr lang="en-US" sz="2000" dirty="0"/>
              <a:t> Tunnel- 27 miles</a:t>
            </a:r>
          </a:p>
          <a:p>
            <a:pPr lvl="1">
              <a:spcBef>
                <a:spcPct val="35000"/>
              </a:spcBef>
              <a:buFont typeface="Arial" pitchFamily="34" charset="0"/>
              <a:buChar char="•"/>
            </a:pPr>
            <a:r>
              <a:rPr lang="en-US" sz="2000" dirty="0" err="1"/>
              <a:t>Kensico</a:t>
            </a:r>
            <a:r>
              <a:rPr lang="en-US" sz="2000" dirty="0"/>
              <a:t>-Hillview Tunnel- 14 </a:t>
            </a:r>
            <a:r>
              <a:rPr lang="en-US" sz="2000" dirty="0" smtClean="0"/>
              <a:t>miles</a:t>
            </a:r>
          </a:p>
        </p:txBody>
      </p:sp>
      <p:grpSp>
        <p:nvGrpSpPr>
          <p:cNvPr id="30725" name="Group 4"/>
          <p:cNvGrpSpPr>
            <a:grpSpLocks/>
          </p:cNvGrpSpPr>
          <p:nvPr/>
        </p:nvGrpSpPr>
        <p:grpSpPr bwMode="auto">
          <a:xfrm>
            <a:off x="6105525" y="733425"/>
            <a:ext cx="3009900" cy="5619750"/>
            <a:chOff x="4560" y="2400"/>
            <a:chExt cx="1200" cy="2016"/>
          </a:xfrm>
        </p:grpSpPr>
        <p:pic>
          <p:nvPicPr>
            <p:cNvPr id="3072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43321" t="30304"/>
            <a:stretch>
              <a:fillRect/>
            </a:stretch>
          </p:blipFill>
          <p:spPr bwMode="auto">
            <a:xfrm>
              <a:off x="4560" y="2400"/>
              <a:ext cx="1200" cy="2016"/>
            </a:xfrm>
            <a:prstGeom prst="rect">
              <a:avLst/>
            </a:prstGeom>
            <a:noFill/>
            <a:ln w="9525">
              <a:solidFill>
                <a:srgbClr val="00264C"/>
              </a:solidFill>
              <a:miter lim="800000"/>
              <a:headEnd/>
              <a:tailEnd/>
            </a:ln>
            <a:extLst>
              <a:ext uri="{909E8E84-426E-40DD-AFC4-6F175D3DCCD1}">
                <a14:hiddenFill xmlns:a14="http://schemas.microsoft.com/office/drawing/2010/main">
                  <a:solidFill>
                    <a:srgbClr val="FFFFFF"/>
                  </a:solidFill>
                </a14:hiddenFill>
              </a:ext>
            </a:extLst>
          </p:spPr>
        </p:pic>
        <p:sp>
          <p:nvSpPr>
            <p:cNvPr id="30727" name="Line 6"/>
            <p:cNvSpPr>
              <a:spLocks noChangeShapeType="1"/>
            </p:cNvSpPr>
            <p:nvPr/>
          </p:nvSpPr>
          <p:spPr bwMode="auto">
            <a:xfrm>
              <a:off x="4704" y="2688"/>
              <a:ext cx="624" cy="528"/>
            </a:xfrm>
            <a:prstGeom prst="line">
              <a:avLst/>
            </a:prstGeom>
            <a:noFill/>
            <a:ln w="9525">
              <a:solidFill>
                <a:srgbClr val="00264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8" name="Line 7"/>
            <p:cNvSpPr>
              <a:spLocks noChangeShapeType="1"/>
            </p:cNvSpPr>
            <p:nvPr/>
          </p:nvSpPr>
          <p:spPr bwMode="auto">
            <a:xfrm>
              <a:off x="5328" y="3216"/>
              <a:ext cx="0" cy="384"/>
            </a:xfrm>
            <a:prstGeom prst="line">
              <a:avLst/>
            </a:prstGeom>
            <a:noFill/>
            <a:ln w="9525">
              <a:solidFill>
                <a:srgbClr val="00264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9" name="Line 8"/>
            <p:cNvSpPr>
              <a:spLocks noChangeShapeType="1"/>
            </p:cNvSpPr>
            <p:nvPr/>
          </p:nvSpPr>
          <p:spPr bwMode="auto">
            <a:xfrm flipH="1">
              <a:off x="5232" y="3600"/>
              <a:ext cx="96" cy="240"/>
            </a:xfrm>
            <a:prstGeom prst="line">
              <a:avLst/>
            </a:prstGeom>
            <a:noFill/>
            <a:ln w="9525">
              <a:solidFill>
                <a:srgbClr val="00264C"/>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730" name="Line 9"/>
          <p:cNvSpPr>
            <a:spLocks noChangeShapeType="1"/>
          </p:cNvSpPr>
          <p:nvPr/>
        </p:nvSpPr>
        <p:spPr bwMode="auto">
          <a:xfrm flipV="1">
            <a:off x="5383149" y="1924048"/>
            <a:ext cx="1436751" cy="736807"/>
          </a:xfrm>
          <a:prstGeom prst="line">
            <a:avLst/>
          </a:prstGeom>
          <a:noFill/>
          <a:ln w="254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1" name="Line 10"/>
          <p:cNvSpPr>
            <a:spLocks noChangeShapeType="1"/>
          </p:cNvSpPr>
          <p:nvPr/>
        </p:nvSpPr>
        <p:spPr bwMode="auto">
          <a:xfrm>
            <a:off x="5334000" y="3124200"/>
            <a:ext cx="2697861" cy="352425"/>
          </a:xfrm>
          <a:prstGeom prst="line">
            <a:avLst/>
          </a:prstGeom>
          <a:noFill/>
          <a:ln w="254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32" name="Line 11"/>
          <p:cNvSpPr>
            <a:spLocks noChangeShapeType="1"/>
          </p:cNvSpPr>
          <p:nvPr/>
        </p:nvSpPr>
        <p:spPr bwMode="auto">
          <a:xfrm>
            <a:off x="4724400" y="3551010"/>
            <a:ext cx="3187064" cy="862013"/>
          </a:xfrm>
          <a:prstGeom prst="line">
            <a:avLst/>
          </a:prstGeom>
          <a:noFill/>
          <a:ln w="25400">
            <a:solidFill>
              <a:srgbClr val="99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0734" name="Picture 14" descr="RondouteffluentT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5192" y="4019550"/>
            <a:ext cx="2113896" cy="2776535"/>
          </a:xfrm>
          <a:prstGeom prst="rect">
            <a:avLst/>
          </a:prstGeom>
          <a:noFill/>
          <a:ln w="9525">
            <a:solidFill>
              <a:srgbClr val="00264C"/>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5050" y="4019550"/>
            <a:ext cx="3472204" cy="277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2334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651" name="Rectangle 3"/>
          <p:cNvSpPr>
            <a:spLocks noGrp="1" noChangeArrowheads="1"/>
          </p:cNvSpPr>
          <p:nvPr>
            <p:ph idx="1"/>
          </p:nvPr>
        </p:nvSpPr>
        <p:spPr>
          <a:xfrm>
            <a:off x="228600" y="1032596"/>
            <a:ext cx="3886200" cy="5416868"/>
          </a:xfrm>
        </p:spPr>
        <p:txBody>
          <a:bodyPr/>
          <a:lstStyle/>
          <a:p>
            <a:pPr defTabSz="914062">
              <a:lnSpc>
                <a:spcPct val="90000"/>
              </a:lnSpc>
              <a:spcBef>
                <a:spcPct val="35000"/>
              </a:spcBef>
              <a:spcAft>
                <a:spcPts val="1200"/>
              </a:spcAft>
              <a:buClrTx/>
              <a:buSzPct val="100000"/>
              <a:buFont typeface="Arial" pitchFamily="34" charset="0"/>
              <a:buChar char="•"/>
            </a:pPr>
            <a:r>
              <a:rPr lang="en-US" sz="2000" b="0" dirty="0" smtClean="0"/>
              <a:t>Conveys Delaware System Supply across Hudson River</a:t>
            </a:r>
          </a:p>
          <a:p>
            <a:pPr lvl="1" indent="-342900" defTabSz="914062">
              <a:lnSpc>
                <a:spcPct val="90000"/>
              </a:lnSpc>
              <a:spcBef>
                <a:spcPts val="0"/>
              </a:spcBef>
              <a:spcAft>
                <a:spcPts val="1200"/>
              </a:spcAft>
              <a:buClrTx/>
              <a:buSzPct val="100000"/>
              <a:buFont typeface="Arial" pitchFamily="34" charset="0"/>
              <a:buChar char="•"/>
            </a:pPr>
            <a:r>
              <a:rPr lang="en-US" sz="2000" dirty="0" smtClean="0"/>
              <a:t>In service since 1944</a:t>
            </a:r>
          </a:p>
          <a:p>
            <a:pPr lvl="1" indent="-342900" defTabSz="914062">
              <a:lnSpc>
                <a:spcPct val="90000"/>
              </a:lnSpc>
              <a:spcBef>
                <a:spcPts val="0"/>
              </a:spcBef>
              <a:spcAft>
                <a:spcPts val="1200"/>
              </a:spcAft>
              <a:buClrTx/>
              <a:buSzPct val="100000"/>
              <a:buFont typeface="Arial" pitchFamily="34" charset="0"/>
              <a:buChar char="•"/>
            </a:pPr>
            <a:r>
              <a:rPr lang="en-US" sz="2000" dirty="0" smtClean="0"/>
              <a:t>Last drained 1957-1958</a:t>
            </a:r>
          </a:p>
          <a:p>
            <a:pPr defTabSz="914062">
              <a:spcBef>
                <a:spcPct val="35000"/>
              </a:spcBef>
              <a:spcAft>
                <a:spcPts val="1200"/>
              </a:spcAft>
              <a:buClrTx/>
              <a:buSzPct val="100000"/>
              <a:buFont typeface="Arial" pitchFamily="34" charset="0"/>
              <a:buChar char="•"/>
            </a:pPr>
            <a:r>
              <a:rPr lang="en-US" sz="2000" b="0" dirty="0" smtClean="0"/>
              <a:t>Critical system component that typically conveys 50-60 percent of New York City’s drinking water</a:t>
            </a:r>
          </a:p>
          <a:p>
            <a:pPr defTabSz="914062">
              <a:lnSpc>
                <a:spcPct val="90000"/>
              </a:lnSpc>
              <a:spcBef>
                <a:spcPct val="35000"/>
              </a:spcBef>
              <a:spcAft>
                <a:spcPts val="1200"/>
              </a:spcAft>
              <a:buClrTx/>
              <a:buSzPct val="100000"/>
              <a:buFont typeface="Arial" pitchFamily="34" charset="0"/>
              <a:buChar char="•"/>
            </a:pPr>
            <a:r>
              <a:rPr lang="en-US" sz="2000" b="0" dirty="0" smtClean="0"/>
              <a:t>Tunnel dimensions</a:t>
            </a:r>
          </a:p>
          <a:p>
            <a:pPr marL="800527" lvl="1" indent="-342900" defTabSz="914062">
              <a:lnSpc>
                <a:spcPct val="90000"/>
              </a:lnSpc>
              <a:spcBef>
                <a:spcPts val="0"/>
              </a:spcBef>
              <a:spcAft>
                <a:spcPts val="1200"/>
              </a:spcAft>
              <a:buClrTx/>
              <a:buSzPct val="100000"/>
              <a:buFont typeface="Arial" pitchFamily="34" charset="0"/>
              <a:buChar char="•"/>
            </a:pPr>
            <a:r>
              <a:rPr lang="en-US" sz="2000" dirty="0" smtClean="0"/>
              <a:t>44 miles long</a:t>
            </a:r>
          </a:p>
          <a:p>
            <a:pPr marL="800527" lvl="1" indent="-342900" defTabSz="914062">
              <a:lnSpc>
                <a:spcPct val="90000"/>
              </a:lnSpc>
              <a:spcBef>
                <a:spcPts val="0"/>
              </a:spcBef>
              <a:spcAft>
                <a:spcPts val="1200"/>
              </a:spcAft>
              <a:buClrTx/>
              <a:buSzPct val="100000"/>
              <a:buFont typeface="Arial" pitchFamily="34" charset="0"/>
              <a:buChar char="•"/>
            </a:pPr>
            <a:r>
              <a:rPr lang="en-US" sz="2000" dirty="0" smtClean="0"/>
              <a:t>13.5 feet diameter</a:t>
            </a:r>
          </a:p>
          <a:p>
            <a:pPr marL="800527" lvl="1" indent="-342900" defTabSz="914062">
              <a:lnSpc>
                <a:spcPct val="90000"/>
              </a:lnSpc>
              <a:spcBef>
                <a:spcPts val="0"/>
              </a:spcBef>
              <a:spcAft>
                <a:spcPts val="1200"/>
              </a:spcAft>
              <a:buClrTx/>
              <a:buSzPct val="100000"/>
              <a:buFont typeface="Arial" pitchFamily="34" charset="0"/>
              <a:buChar char="•"/>
            </a:pPr>
            <a:r>
              <a:rPr lang="en-US" sz="2000" dirty="0" smtClean="0"/>
              <a:t>600 to 2,400 feet below the surface</a:t>
            </a:r>
          </a:p>
          <a:p>
            <a:pPr marL="0" lvl="0" indent="0" defTabSz="914062">
              <a:spcAft>
                <a:spcPct val="0"/>
              </a:spcAft>
              <a:buClrTx/>
              <a:buSzPct val="100000"/>
              <a:buNone/>
            </a:pPr>
            <a:endParaRPr lang="en-US" sz="2000" b="0" kern="1200" dirty="0">
              <a:solidFill>
                <a:srgbClr val="000000"/>
              </a:solidFill>
              <a:cs typeface="Arial" charset="0"/>
            </a:endParaRPr>
          </a:p>
        </p:txBody>
      </p:sp>
      <p:pic>
        <p:nvPicPr>
          <p:cNvPr id="1691652" name="Picture 4" descr="mp-ny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86992" y="548625"/>
            <a:ext cx="4857008" cy="6309375"/>
          </a:xfrm>
          <a:prstGeom prst="rect">
            <a:avLst/>
          </a:prstGeom>
          <a:noFill/>
          <a:ln>
            <a:solidFill>
              <a:srgbClr val="FFFFCC"/>
            </a:solidFill>
          </a:ln>
        </p:spPr>
      </p:pic>
      <p:sp>
        <p:nvSpPr>
          <p:cNvPr id="7" name="Line 7"/>
          <p:cNvSpPr>
            <a:spLocks noChangeShapeType="1"/>
          </p:cNvSpPr>
          <p:nvPr/>
        </p:nvSpPr>
        <p:spPr bwMode="auto">
          <a:xfrm flipH="1" flipV="1">
            <a:off x="6857999" y="2891329"/>
            <a:ext cx="1324068" cy="998529"/>
          </a:xfrm>
          <a:prstGeom prst="line">
            <a:avLst/>
          </a:prstGeom>
          <a:noFill/>
          <a:ln w="50800">
            <a:solidFill>
              <a:srgbClr val="FF0000"/>
            </a:solidFill>
            <a:round/>
            <a:headEnd type="triangle"/>
            <a:tailEnd type="triangle" w="lg" len="med"/>
          </a:ln>
          <a:effectLst/>
        </p:spPr>
        <p:txBody>
          <a:bodyPr/>
          <a:lstStyle/>
          <a:p>
            <a:endParaRPr lang="en-US" dirty="0"/>
          </a:p>
        </p:txBody>
      </p:sp>
      <p:sp>
        <p:nvSpPr>
          <p:cNvPr id="8" name="Text Box 10"/>
          <p:cNvSpPr txBox="1">
            <a:spLocks noChangeArrowheads="1"/>
          </p:cNvSpPr>
          <p:nvPr/>
        </p:nvSpPr>
        <p:spPr bwMode="auto">
          <a:xfrm>
            <a:off x="4533595" y="3275380"/>
            <a:ext cx="2529452" cy="584775"/>
          </a:xfrm>
          <a:prstGeom prst="rect">
            <a:avLst/>
          </a:prstGeom>
          <a:noFill/>
          <a:ln w="12700">
            <a:noFill/>
            <a:miter lim="800000"/>
            <a:headEnd/>
            <a:tailEnd/>
          </a:ln>
          <a:effectLst/>
        </p:spPr>
        <p:txBody>
          <a:bodyPr wrap="square">
            <a:spAutoFit/>
          </a:bodyPr>
          <a:lstStyle/>
          <a:p>
            <a:pPr algn="r">
              <a:spcBef>
                <a:spcPct val="50000"/>
              </a:spcBef>
            </a:pPr>
            <a:r>
              <a:rPr lang="en-US" sz="1600" b="1" dirty="0" smtClean="0">
                <a:solidFill>
                  <a:srgbClr val="FF0000"/>
                </a:solidFill>
              </a:rPr>
              <a:t>Rondout-West Branch (RWB) Tunnel</a:t>
            </a:r>
            <a:endParaRPr lang="en-US" sz="1600" b="1" dirty="0">
              <a:solidFill>
                <a:srgbClr val="FF0000"/>
              </a:solidFill>
            </a:endParaRPr>
          </a:p>
        </p:txBody>
      </p:sp>
      <p:sp>
        <p:nvSpPr>
          <p:cNvPr id="9" name="Slide Number Placeholder 3"/>
          <p:cNvSpPr txBox="1">
            <a:spLocks/>
          </p:cNvSpPr>
          <p:nvPr/>
        </p:nvSpPr>
        <p:spPr bwMode="auto">
          <a:xfrm>
            <a:off x="8648184" y="6552882"/>
            <a:ext cx="495816" cy="305118"/>
          </a:xfrm>
          <a:prstGeom prst="rect">
            <a:avLst/>
          </a:prstGeom>
          <a:noFill/>
          <a:ln w="9525">
            <a:noFill/>
            <a:miter lim="800000"/>
            <a:headEnd/>
            <a:tailEnd/>
          </a:ln>
          <a:effectLst/>
        </p:spPr>
        <p:txBody>
          <a:bodyPr vert="horz" wrap="square" lIns="68644" tIns="34322" rIns="68644" bIns="34322"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548A28-8DAE-4BF1-BC60-F806379A9616}"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0" name="Rectangle 3"/>
          <p:cNvSpPr>
            <a:spLocks noGrp="1" noChangeArrowheads="1"/>
          </p:cNvSpPr>
          <p:nvPr>
            <p:ph type="title" idx="4294967295"/>
          </p:nvPr>
        </p:nvSpPr>
        <p:spPr>
          <a:xfrm>
            <a:off x="228600" y="-10885"/>
            <a:ext cx="7953468" cy="700260"/>
          </a:xfrm>
          <a:prstGeom prst="rect">
            <a:avLst/>
          </a:prstGeom>
        </p:spPr>
        <p:txBody>
          <a:bodyPr/>
          <a:lstStyle/>
          <a:p>
            <a:pPr eaLnBrk="1" hangingPunct="1"/>
            <a:r>
              <a:rPr lang="en-US" sz="2800" b="1" dirty="0" smtClean="0"/>
              <a:t>The </a:t>
            </a:r>
            <a:r>
              <a:rPr lang="en-US" sz="2800" b="1" dirty="0" err="1" smtClean="0"/>
              <a:t>Rondout</a:t>
            </a:r>
            <a:r>
              <a:rPr lang="en-US" sz="2800" b="1" dirty="0" smtClean="0"/>
              <a:t>-West Branch Tunnel</a:t>
            </a:r>
            <a:endParaRPr lang="en-US" sz="2800" b="1" dirty="0"/>
          </a:p>
        </p:txBody>
      </p:sp>
    </p:spTree>
    <p:extLst>
      <p:ext uri="{BB962C8B-B14F-4D97-AF65-F5344CB8AC3E}">
        <p14:creationId xmlns:p14="http://schemas.microsoft.com/office/powerpoint/2010/main" val="231761715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type="title" idx="4294967295"/>
          </p:nvPr>
        </p:nvSpPr>
        <p:spPr>
          <a:xfrm>
            <a:off x="228600" y="-10885"/>
            <a:ext cx="7953468" cy="700260"/>
          </a:xfrm>
          <a:prstGeom prst="rect">
            <a:avLst/>
          </a:prstGeom>
        </p:spPr>
        <p:txBody>
          <a:bodyPr/>
          <a:lstStyle/>
          <a:p>
            <a:pPr eaLnBrk="1" hangingPunct="1"/>
            <a:r>
              <a:rPr lang="en-US" sz="2800" b="1" dirty="0" smtClean="0"/>
              <a:t>The </a:t>
            </a:r>
            <a:r>
              <a:rPr lang="en-US" sz="2800" b="1" dirty="0" err="1" smtClean="0"/>
              <a:t>Rondout</a:t>
            </a:r>
            <a:r>
              <a:rPr lang="en-US" sz="2800" b="1" dirty="0" smtClean="0"/>
              <a:t>-West Branch Tunnel</a:t>
            </a:r>
            <a:endParaRPr lang="en-US" sz="2800" b="1" dirty="0"/>
          </a:p>
        </p:txBody>
      </p:sp>
      <p:sp>
        <p:nvSpPr>
          <p:cNvPr id="23" name="TextBox 22"/>
          <p:cNvSpPr txBox="1"/>
          <p:nvPr/>
        </p:nvSpPr>
        <p:spPr>
          <a:xfrm>
            <a:off x="4953000" y="609600"/>
            <a:ext cx="3695183"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Workers in the </a:t>
            </a:r>
            <a:r>
              <a:rPr lang="en-US" sz="2000" dirty="0" err="1" smtClean="0">
                <a:latin typeface="Arial" panose="020B0604020202020204" pitchFamily="34" charset="0"/>
                <a:cs typeface="Arial" panose="020B0604020202020204" pitchFamily="34" charset="0"/>
              </a:rPr>
              <a:t>Rondout</a:t>
            </a:r>
            <a:r>
              <a:rPr lang="en-US" sz="2000" dirty="0" smtClean="0">
                <a:latin typeface="Arial" panose="020B0604020202020204" pitchFamily="34" charset="0"/>
                <a:cs typeface="Arial" panose="020B0604020202020204" pitchFamily="34" charset="0"/>
              </a:rPr>
              <a:t>-West Branch Tunnel</a:t>
            </a:r>
            <a:endParaRPr lang="en-US" sz="2000" dirty="0">
              <a:latin typeface="Arial" panose="020B0604020202020204" pitchFamily="34" charset="0"/>
              <a:cs typeface="Arial" panose="020B0604020202020204" pitchFamily="34" charset="0"/>
            </a:endParaRPr>
          </a:p>
        </p:txBody>
      </p:sp>
      <p:sp>
        <p:nvSpPr>
          <p:cNvPr id="24" name="TextBox 23"/>
          <p:cNvSpPr txBox="1"/>
          <p:nvPr/>
        </p:nvSpPr>
        <p:spPr>
          <a:xfrm>
            <a:off x="95082" y="5791200"/>
            <a:ext cx="3791117" cy="707886"/>
          </a:xfrm>
          <a:prstGeom prst="rect">
            <a:avLst/>
          </a:prstGeom>
          <a:noFill/>
        </p:spPr>
        <p:txBody>
          <a:bodyPr wrap="square" rtlCol="0">
            <a:spAutoFit/>
          </a:bodyPr>
          <a:lstStyle/>
          <a:p>
            <a:pPr algn="ctr"/>
            <a:r>
              <a:rPr lang="en-US" sz="2000" dirty="0" smtClean="0">
                <a:latin typeface="+mn-lt"/>
              </a:rPr>
              <a:t>Workers on the drilling rig in the </a:t>
            </a:r>
            <a:r>
              <a:rPr lang="en-US" sz="2000" dirty="0" err="1" smtClean="0">
                <a:latin typeface="+mn-lt"/>
              </a:rPr>
              <a:t>Rondout</a:t>
            </a:r>
            <a:r>
              <a:rPr lang="en-US" sz="2000" dirty="0" smtClean="0">
                <a:latin typeface="+mn-lt"/>
              </a:rPr>
              <a:t>-West Branch Tunnel</a:t>
            </a:r>
            <a:endParaRPr lang="en-US" sz="2000" dirty="0">
              <a:latin typeface="+mn-lt"/>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83" y="609600"/>
            <a:ext cx="4643102" cy="3209544"/>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2998268"/>
            <a:ext cx="5126147" cy="3546653"/>
          </a:xfrm>
          <a:prstGeom prst="rect">
            <a:avLst/>
          </a:prstGeom>
        </p:spPr>
      </p:pic>
    </p:spTree>
    <p:extLst>
      <p:ext uri="{BB962C8B-B14F-4D97-AF65-F5344CB8AC3E}">
        <p14:creationId xmlns:p14="http://schemas.microsoft.com/office/powerpoint/2010/main" val="236050882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651" name="Rectangle 3"/>
          <p:cNvSpPr>
            <a:spLocks noGrp="1" noChangeArrowheads="1"/>
          </p:cNvSpPr>
          <p:nvPr>
            <p:ph idx="1"/>
          </p:nvPr>
        </p:nvSpPr>
        <p:spPr>
          <a:xfrm>
            <a:off x="0" y="690801"/>
            <a:ext cx="4286992" cy="5786199"/>
          </a:xfrm>
        </p:spPr>
        <p:txBody>
          <a:bodyPr/>
          <a:lstStyle/>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Suspected leak first discovered in 1990 by a utility worker at a power plant along the Hudson River</a:t>
            </a:r>
            <a:endParaRPr lang="en-US" sz="2000" b="0" kern="1200" dirty="0">
              <a:solidFill>
                <a:srgbClr val="000000"/>
              </a:solidFill>
              <a:cs typeface="Arial" charset="0"/>
            </a:endParaRPr>
          </a:p>
          <a:p>
            <a:pPr lvl="0"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Total </a:t>
            </a:r>
            <a:r>
              <a:rPr lang="en-US" sz="2000" b="0" kern="1200" dirty="0">
                <a:solidFill>
                  <a:srgbClr val="000000"/>
                </a:solidFill>
                <a:cs typeface="Arial" charset="0"/>
              </a:rPr>
              <a:t>leakage rate estimated at </a:t>
            </a:r>
            <a:r>
              <a:rPr lang="en-US" sz="2000" b="0" kern="1200" dirty="0" smtClean="0">
                <a:solidFill>
                  <a:srgbClr val="000000"/>
                </a:solidFill>
                <a:cs typeface="Arial" charset="0"/>
              </a:rPr>
              <a:t>approx. 20 MGD</a:t>
            </a:r>
            <a:endParaRPr lang="en-US" sz="2000" b="0" kern="1200" dirty="0">
              <a:solidFill>
                <a:srgbClr val="000000"/>
              </a:solidFill>
              <a:cs typeface="Arial" charset="0"/>
            </a:endParaRPr>
          </a:p>
          <a:p>
            <a:pPr lvl="0" defTabSz="914062">
              <a:spcAft>
                <a:spcPct val="0"/>
              </a:spcAft>
              <a:buClrTx/>
              <a:buSzPct val="100000"/>
              <a:buFont typeface="Arial" pitchFamily="34" charset="0"/>
              <a:buChar char="•"/>
            </a:pPr>
            <a:r>
              <a:rPr lang="en-US" sz="2000" b="0" kern="1200" dirty="0">
                <a:solidFill>
                  <a:srgbClr val="000000"/>
                </a:solidFill>
                <a:cs typeface="Arial" charset="0"/>
              </a:rPr>
              <a:t>Leakage </a:t>
            </a:r>
            <a:r>
              <a:rPr lang="en-US" sz="2000" b="0" kern="1200" dirty="0" smtClean="0">
                <a:solidFill>
                  <a:srgbClr val="000000"/>
                </a:solidFill>
                <a:cs typeface="Arial" charset="0"/>
              </a:rPr>
              <a:t>located in </a:t>
            </a:r>
            <a:r>
              <a:rPr lang="en-US" sz="2000" b="0" kern="1200" dirty="0" err="1" smtClean="0">
                <a:solidFill>
                  <a:srgbClr val="000000"/>
                </a:solidFill>
                <a:cs typeface="Arial" charset="0"/>
              </a:rPr>
              <a:t>Wawarsing</a:t>
            </a:r>
            <a:r>
              <a:rPr lang="en-US" sz="2000" b="0" kern="1200" dirty="0" smtClean="0">
                <a:solidFill>
                  <a:srgbClr val="000000"/>
                </a:solidFill>
                <a:cs typeface="Arial" charset="0"/>
              </a:rPr>
              <a:t> </a:t>
            </a:r>
            <a:r>
              <a:rPr lang="en-US" sz="2000" b="0" kern="1200" dirty="0">
                <a:solidFill>
                  <a:srgbClr val="000000"/>
                </a:solidFill>
                <a:cs typeface="Arial" charset="0"/>
              </a:rPr>
              <a:t>and </a:t>
            </a:r>
            <a:r>
              <a:rPr lang="en-US" sz="2000" b="0" kern="1200" dirty="0" smtClean="0">
                <a:solidFill>
                  <a:srgbClr val="000000"/>
                </a:solidFill>
                <a:cs typeface="Arial" charset="0"/>
              </a:rPr>
              <a:t>Newburgh</a:t>
            </a:r>
          </a:p>
          <a:p>
            <a:pPr lvl="0" defTabSz="914062">
              <a:spcAft>
                <a:spcPct val="0"/>
              </a:spcAft>
              <a:buClrTx/>
              <a:buSzPct val="100000"/>
              <a:buFont typeface="Arial" pitchFamily="34" charset="0"/>
              <a:buChar char="•"/>
            </a:pPr>
            <a:r>
              <a:rPr lang="en-US" sz="2000" b="0" kern="1200" dirty="0" smtClean="0">
                <a:solidFill>
                  <a:srgbClr val="000000"/>
                </a:solidFill>
                <a:cs typeface="Arial" charset="0"/>
              </a:rPr>
              <a:t>Approximately 95 percent is leaking from Newburgh section</a:t>
            </a:r>
            <a:endParaRPr lang="en-US" sz="2000" b="0" kern="1200" dirty="0">
              <a:solidFill>
                <a:srgbClr val="000000"/>
              </a:solidFill>
              <a:cs typeface="Arial" charset="0"/>
            </a:endParaRPr>
          </a:p>
          <a:p>
            <a:pPr lvl="0" defTabSz="914062">
              <a:spcAft>
                <a:spcPct val="0"/>
              </a:spcAft>
              <a:buClrTx/>
              <a:buSzPct val="100000"/>
              <a:buFont typeface="Arial" pitchFamily="34" charset="0"/>
              <a:buChar char="•"/>
            </a:pPr>
            <a:r>
              <a:rPr lang="en-US" sz="2000" b="0" kern="1200" dirty="0">
                <a:solidFill>
                  <a:srgbClr val="000000"/>
                </a:solidFill>
                <a:cs typeface="Arial" charset="0"/>
              </a:rPr>
              <a:t>Difficult conditions were </a:t>
            </a:r>
            <a:r>
              <a:rPr lang="en-US" sz="2000" b="0" kern="1200" dirty="0" smtClean="0">
                <a:solidFill>
                  <a:srgbClr val="000000"/>
                </a:solidFill>
                <a:cs typeface="Arial" charset="0"/>
              </a:rPr>
              <a:t>encountered during construction – faulted and fractured limestone</a:t>
            </a:r>
          </a:p>
          <a:p>
            <a:pPr lvl="0" defTabSz="914062">
              <a:spcAft>
                <a:spcPct val="0"/>
              </a:spcAft>
              <a:buClrTx/>
              <a:buSzPct val="100000"/>
              <a:buFont typeface="Arial" pitchFamily="34" charset="0"/>
              <a:buChar char="•"/>
            </a:pPr>
            <a:r>
              <a:rPr lang="en-US" sz="2000" b="0" kern="1200" dirty="0" smtClean="0">
                <a:solidFill>
                  <a:srgbClr val="000000"/>
                </a:solidFill>
                <a:cs typeface="Arial" charset="0"/>
              </a:rPr>
              <a:t>Steel lining installed through these sections to provide support for the tunnel</a:t>
            </a:r>
            <a:endParaRPr lang="en-US" sz="2000" b="0" kern="1200" dirty="0">
              <a:solidFill>
                <a:srgbClr val="000000"/>
              </a:solidFill>
              <a:cs typeface="Arial" charset="0"/>
            </a:endParaRPr>
          </a:p>
        </p:txBody>
      </p:sp>
      <p:pic>
        <p:nvPicPr>
          <p:cNvPr id="1691652" name="Picture 4" descr="mp-ny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86992" y="548625"/>
            <a:ext cx="4857008" cy="6309375"/>
          </a:xfrm>
          <a:prstGeom prst="rect">
            <a:avLst/>
          </a:prstGeom>
          <a:noFill/>
          <a:ln>
            <a:solidFill>
              <a:srgbClr val="FFFFCC"/>
            </a:solidFill>
          </a:ln>
        </p:spPr>
      </p:pic>
      <p:sp>
        <p:nvSpPr>
          <p:cNvPr id="7" name="Line 7"/>
          <p:cNvSpPr>
            <a:spLocks noChangeShapeType="1"/>
          </p:cNvSpPr>
          <p:nvPr/>
        </p:nvSpPr>
        <p:spPr bwMode="auto">
          <a:xfrm flipH="1" flipV="1">
            <a:off x="6722677" y="2743200"/>
            <a:ext cx="1459389" cy="1146658"/>
          </a:xfrm>
          <a:prstGeom prst="line">
            <a:avLst/>
          </a:prstGeom>
          <a:noFill/>
          <a:ln w="50800">
            <a:solidFill>
              <a:srgbClr val="FF0000"/>
            </a:solidFill>
            <a:round/>
            <a:headEnd type="triangle"/>
            <a:tailEnd type="triangle" w="lg" len="med"/>
          </a:ln>
          <a:effectLst/>
        </p:spPr>
        <p:txBody>
          <a:bodyPr/>
          <a:lstStyle/>
          <a:p>
            <a:endParaRPr lang="en-US" dirty="0"/>
          </a:p>
        </p:txBody>
      </p:sp>
      <p:sp>
        <p:nvSpPr>
          <p:cNvPr id="8" name="Text Box 10"/>
          <p:cNvSpPr txBox="1">
            <a:spLocks noChangeArrowheads="1"/>
          </p:cNvSpPr>
          <p:nvPr/>
        </p:nvSpPr>
        <p:spPr bwMode="auto">
          <a:xfrm>
            <a:off x="4533595" y="3275380"/>
            <a:ext cx="2529452" cy="584775"/>
          </a:xfrm>
          <a:prstGeom prst="rect">
            <a:avLst/>
          </a:prstGeom>
          <a:noFill/>
          <a:ln w="12700">
            <a:noFill/>
            <a:miter lim="800000"/>
            <a:headEnd/>
            <a:tailEnd/>
          </a:ln>
          <a:effectLst/>
        </p:spPr>
        <p:txBody>
          <a:bodyPr wrap="square">
            <a:spAutoFit/>
          </a:bodyPr>
          <a:lstStyle/>
          <a:p>
            <a:pPr algn="r">
              <a:spcBef>
                <a:spcPct val="50000"/>
              </a:spcBef>
            </a:pPr>
            <a:r>
              <a:rPr lang="en-US" sz="1600" b="1" dirty="0" smtClean="0">
                <a:solidFill>
                  <a:srgbClr val="FF0000"/>
                </a:solidFill>
              </a:rPr>
              <a:t>Rondout-West Branch (RWB) Tunnel</a:t>
            </a:r>
            <a:endParaRPr lang="en-US" sz="1600" b="1" dirty="0">
              <a:solidFill>
                <a:srgbClr val="FF0000"/>
              </a:solidFill>
            </a:endParaRPr>
          </a:p>
        </p:txBody>
      </p:sp>
      <p:sp>
        <p:nvSpPr>
          <p:cNvPr id="10" name="Rectangle 3"/>
          <p:cNvSpPr>
            <a:spLocks noGrp="1" noChangeArrowheads="1"/>
          </p:cNvSpPr>
          <p:nvPr>
            <p:ph type="title" idx="4294967295"/>
          </p:nvPr>
        </p:nvSpPr>
        <p:spPr>
          <a:xfrm>
            <a:off x="228600" y="2178"/>
            <a:ext cx="7953468" cy="700260"/>
          </a:xfrm>
          <a:prstGeom prst="rect">
            <a:avLst/>
          </a:prstGeom>
        </p:spPr>
        <p:txBody>
          <a:bodyPr/>
          <a:lstStyle/>
          <a:p>
            <a:pPr eaLnBrk="1" hangingPunct="1"/>
            <a:r>
              <a:rPr lang="en-US" sz="2800" b="1" dirty="0" smtClean="0"/>
              <a:t>The </a:t>
            </a:r>
            <a:r>
              <a:rPr lang="en-US" sz="2800" b="1" dirty="0" err="1" smtClean="0"/>
              <a:t>Rondout</a:t>
            </a:r>
            <a:r>
              <a:rPr lang="en-US" sz="2800" b="1" dirty="0" smtClean="0"/>
              <a:t>-West Branch Tunnel</a:t>
            </a:r>
            <a:endParaRPr lang="en-US" sz="2800" b="1" dirty="0"/>
          </a:p>
        </p:txBody>
      </p:sp>
    </p:spTree>
    <p:extLst>
      <p:ext uri="{BB962C8B-B14F-4D97-AF65-F5344CB8AC3E}">
        <p14:creationId xmlns:p14="http://schemas.microsoft.com/office/powerpoint/2010/main" val="122114919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type="title" idx="4294967295"/>
          </p:nvPr>
        </p:nvSpPr>
        <p:spPr>
          <a:xfrm>
            <a:off x="228600" y="-10885"/>
            <a:ext cx="7953468" cy="700260"/>
          </a:xfrm>
          <a:prstGeom prst="rect">
            <a:avLst/>
          </a:prstGeom>
        </p:spPr>
        <p:txBody>
          <a:bodyPr/>
          <a:lstStyle/>
          <a:p>
            <a:pPr eaLnBrk="1" hangingPunct="1"/>
            <a:r>
              <a:rPr lang="en-US" sz="2800" b="1" dirty="0" smtClean="0"/>
              <a:t>Ongoing leak monitoring</a:t>
            </a:r>
            <a:endParaRPr lang="en-US" sz="2800" b="1" dirty="0"/>
          </a:p>
        </p:txBody>
      </p:sp>
      <p:sp>
        <p:nvSpPr>
          <p:cNvPr id="24" name="TextBox 23"/>
          <p:cNvSpPr txBox="1"/>
          <p:nvPr/>
        </p:nvSpPr>
        <p:spPr>
          <a:xfrm>
            <a:off x="228600" y="3377148"/>
            <a:ext cx="4343400" cy="2585323"/>
          </a:xfrm>
          <a:prstGeom prst="rect">
            <a:avLst/>
          </a:prstGeom>
          <a:noFill/>
        </p:spPr>
        <p:txBody>
          <a:bodyPr wrap="square" rtlCol="0">
            <a:spAutoFit/>
          </a:bodyPr>
          <a:lstStyle/>
          <a:p>
            <a:r>
              <a:rPr lang="en-US" sz="1800" dirty="0" smtClean="0">
                <a:latin typeface="+mn-lt"/>
              </a:rPr>
              <a:t>Top: A remote-operated vehicle was lowered into the Delaware Aqueduct in 2015 to pinpoint leak locations in </a:t>
            </a:r>
            <a:r>
              <a:rPr lang="en-US" sz="1800" dirty="0" err="1" smtClean="0">
                <a:latin typeface="+mn-lt"/>
              </a:rPr>
              <a:t>Wawarsing</a:t>
            </a:r>
            <a:r>
              <a:rPr lang="en-US" sz="1800" dirty="0" smtClean="0">
                <a:latin typeface="+mn-lt"/>
              </a:rPr>
              <a:t>. Leak &lt; 1 MGD.</a:t>
            </a:r>
          </a:p>
          <a:p>
            <a:endParaRPr lang="en-US" sz="1800" b="1" dirty="0">
              <a:latin typeface="+mn-lt"/>
            </a:endParaRPr>
          </a:p>
          <a:p>
            <a:r>
              <a:rPr lang="en-US" sz="1800" dirty="0" smtClean="0">
                <a:latin typeface="+mn-lt"/>
              </a:rPr>
              <a:t>Bottom: DEP inspected the </a:t>
            </a:r>
            <a:r>
              <a:rPr lang="en-US" sz="1800" dirty="0" err="1" smtClean="0">
                <a:latin typeface="+mn-lt"/>
              </a:rPr>
              <a:t>Rondout</a:t>
            </a:r>
            <a:r>
              <a:rPr lang="en-US" sz="1800" dirty="0" smtClean="0">
                <a:latin typeface="+mn-lt"/>
              </a:rPr>
              <a:t>-West Branch Tunnel three times with an automated underwater vehicle. The AUV showed the leaks are stable.</a:t>
            </a:r>
            <a:endParaRPr lang="en-US" sz="1800" dirty="0">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402" y="3491938"/>
            <a:ext cx="4132673" cy="275646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402" y="596137"/>
            <a:ext cx="4119598" cy="274774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6136"/>
            <a:ext cx="4119600" cy="2747741"/>
          </a:xfrm>
          <a:prstGeom prst="rect">
            <a:avLst/>
          </a:prstGeom>
        </p:spPr>
      </p:pic>
    </p:spTree>
    <p:extLst>
      <p:ext uri="{BB962C8B-B14F-4D97-AF65-F5344CB8AC3E}">
        <p14:creationId xmlns:p14="http://schemas.microsoft.com/office/powerpoint/2010/main" val="267474657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9" y="523874"/>
            <a:ext cx="9692640" cy="6460183"/>
          </a:xfrm>
          <a:prstGeom prst="rect">
            <a:avLst/>
          </a:prstGeom>
        </p:spPr>
      </p:pic>
      <p:sp>
        <p:nvSpPr>
          <p:cNvPr id="8196" name="Rectangle 4"/>
          <p:cNvSpPr>
            <a:spLocks noChangeArrowheads="1"/>
          </p:cNvSpPr>
          <p:nvPr/>
        </p:nvSpPr>
        <p:spPr bwMode="auto">
          <a:xfrm>
            <a:off x="254726" y="609600"/>
            <a:ext cx="9422674" cy="1066800"/>
          </a:xfrm>
          <a:prstGeom prst="rect">
            <a:avLst/>
          </a:prstGeom>
          <a:noFill/>
          <a:ln w="9525">
            <a:noFill/>
            <a:miter lim="800000"/>
            <a:headEnd/>
            <a:tailEnd/>
          </a:ln>
          <a:effectLst/>
        </p:spPr>
        <p:txBody>
          <a:bodyPr numCol="2"/>
          <a:lstStyle/>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rPr>
              <a:t>Overview of New York City Water Supply System</a:t>
            </a: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r>
              <a:rPr lang="en-US" sz="1400" b="1" dirty="0" smtClean="0">
                <a:solidFill>
                  <a:srgbClr val="000000"/>
                </a:solidFill>
                <a:latin typeface="Arial"/>
              </a:rPr>
              <a:t>Internal program to improve EAP notifications</a:t>
            </a: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r>
              <a:rPr lang="en-US" sz="1400" b="1" dirty="0" smtClean="0">
                <a:solidFill>
                  <a:srgbClr val="000000"/>
                </a:solidFill>
                <a:latin typeface="Arial"/>
              </a:rPr>
              <a:t>Upcoming review by consulting engineers</a:t>
            </a:r>
            <a:endParaRPr kumimoji="0" lang="en-US" sz="1400" b="1" i="0" u="none" strike="noStrike" kern="1200" cap="none" spc="0" normalizeH="0" noProof="0" dirty="0" smtClean="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endParaRPr lang="en-US" sz="1400" b="1" baseline="0" dirty="0">
              <a:solidFill>
                <a:srgbClr val="000000"/>
              </a:solidFill>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endParaRPr kumimoji="0" lang="en-US" sz="1400" b="1" i="0" u="none" strike="noStrike" kern="1200" cap="none" spc="0" normalizeH="0" baseline="0" noProof="0" dirty="0" smtClean="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endParaRPr lang="en-US" sz="1400" b="1" dirty="0">
              <a:solidFill>
                <a:srgbClr val="000000"/>
              </a:solidFill>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endParaRPr kumimoji="0" lang="en-US" sz="1400" b="1" i="0" u="none" strike="noStrike" kern="1200" cap="none" spc="0" normalizeH="0" baseline="0" noProof="0" dirty="0" smtClean="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r>
              <a:rPr kumimoji="0" lang="en-US" sz="1400" b="1" i="0" u="none" strike="noStrike" kern="1200" cap="none" spc="0" normalizeH="0" baseline="0" noProof="0" dirty="0" smtClean="0">
                <a:ln>
                  <a:noFill/>
                </a:ln>
                <a:solidFill>
                  <a:srgbClr val="000000"/>
                </a:solidFill>
                <a:effectLst/>
                <a:uLnTx/>
                <a:uFillTx/>
                <a:latin typeface="Arial"/>
              </a:rPr>
              <a:t>Delaware Aqueduct </a:t>
            </a:r>
            <a:r>
              <a:rPr lang="en-US" sz="1400" b="1" dirty="0" smtClean="0">
                <a:solidFill>
                  <a:srgbClr val="000000"/>
                </a:solidFill>
                <a:latin typeface="Arial"/>
              </a:rPr>
              <a:t>Bypass Tunnel</a:t>
            </a:r>
            <a:endParaRPr kumimoji="0" lang="en-US" sz="1400" b="1" i="0" u="none" strike="noStrike" kern="1200" cap="none" spc="0" normalizeH="0" baseline="0" noProof="0" dirty="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r>
              <a:rPr kumimoji="0" lang="en-US" sz="1400" b="1" i="0" u="none" strike="noStrike" kern="1200" cap="none" spc="0" normalizeH="0" baseline="0" noProof="0" dirty="0" smtClean="0">
                <a:ln>
                  <a:noFill/>
                </a:ln>
                <a:solidFill>
                  <a:srgbClr val="000000"/>
                </a:solidFill>
                <a:effectLst/>
                <a:uLnTx/>
                <a:uFillTx/>
                <a:latin typeface="Arial"/>
              </a:rPr>
              <a:t>Jobs</a:t>
            </a:r>
          </a:p>
          <a:p>
            <a:pPr marL="342900" marR="0" lvl="0" indent="-342900" algn="l" defTabSz="914400" rtl="0" eaLnBrk="0" fontAlgn="base" latinLnBrk="0" hangingPunct="0">
              <a:spcBef>
                <a:spcPts val="0"/>
              </a:spcBef>
              <a:spcAft>
                <a:spcPct val="0"/>
              </a:spcAft>
              <a:buClr>
                <a:srgbClr val="009E58"/>
              </a:buClr>
              <a:buSzPct val="70000"/>
              <a:buFont typeface="Arial" pitchFamily="34" charset="0"/>
              <a:buChar char="•"/>
              <a:tabLst/>
              <a:defRPr/>
            </a:pPr>
            <a:r>
              <a:rPr lang="en-US" sz="1400" b="1" dirty="0" smtClean="0">
                <a:solidFill>
                  <a:srgbClr val="000000"/>
                </a:solidFill>
                <a:latin typeface="Arial"/>
              </a:rPr>
              <a:t>Questions and discussion</a:t>
            </a:r>
            <a:endParaRPr kumimoji="0" lang="en-US" sz="1400" b="1" i="0" u="none" strike="noStrike" kern="1200" cap="none" spc="0" normalizeH="0" baseline="0" noProof="0" dirty="0">
              <a:ln>
                <a:noFill/>
              </a:ln>
              <a:solidFill>
                <a:srgbClr val="000000"/>
              </a:solidFill>
              <a:effectLst/>
              <a:uLnTx/>
              <a:uFillTx/>
              <a:latin typeface="Arial"/>
            </a:endParaRPr>
          </a:p>
          <a:p>
            <a:pPr marL="800100" marR="0" lvl="1" indent="-342900" algn="l" defTabSz="914400" rtl="0" eaLnBrk="0" fontAlgn="base" latinLnBrk="0" hangingPunct="0">
              <a:spcBef>
                <a:spcPts val="0"/>
              </a:spcBef>
              <a:spcAft>
                <a:spcPct val="0"/>
              </a:spcAft>
              <a:buClr>
                <a:srgbClr val="009E58"/>
              </a:buClr>
              <a:buSzPct val="70000"/>
              <a:buFont typeface="Arial" pitchFamily="34" charset="0"/>
              <a:buChar char="•"/>
              <a:tabLst/>
              <a:defRPr/>
            </a:pPr>
            <a:endParaRPr kumimoji="0" lang="en-US" sz="1400" b="1" i="0" u="none" strike="noStrike" kern="1200" cap="none" spc="0" normalizeH="0" baseline="0" noProof="0" dirty="0">
              <a:ln>
                <a:noFill/>
              </a:ln>
              <a:solidFill>
                <a:srgbClr val="000000"/>
              </a:solidFill>
              <a:effectLst/>
              <a:uLnTx/>
              <a:uFillTx/>
              <a:latin typeface="Arial"/>
            </a:endParaRPr>
          </a:p>
          <a:p>
            <a:pPr marL="0" marR="0" lvl="0" indent="0" algn="l" defTabSz="914400" rtl="0" eaLnBrk="0" fontAlgn="base" latinLnBrk="0" hangingPunct="0">
              <a:spcBef>
                <a:spcPts val="0"/>
              </a:spcBef>
              <a:spcAft>
                <a:spcPct val="0"/>
              </a:spcAft>
              <a:buClr>
                <a:srgbClr val="009E58"/>
              </a:buClr>
              <a:buSzPct val="70000"/>
              <a:buFontTx/>
              <a:buNone/>
              <a:tabLst>
                <a:tab pos="341313" algn="l"/>
              </a:tabLst>
              <a:defRPr/>
            </a:pPr>
            <a:endParaRPr kumimoji="0" lang="en-US" sz="2000" b="1" i="0" u="none" strike="noStrike" kern="1200" cap="none" spc="0" normalizeH="0" baseline="0" noProof="0" dirty="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Wingdings" pitchFamily="2" charset="2"/>
              <a:buChar char="v"/>
              <a:tabLst>
                <a:tab pos="341313" algn="l"/>
              </a:tabLst>
              <a:defRPr/>
            </a:pPr>
            <a:endParaRPr kumimoji="0" lang="en-US" sz="2000" b="1" i="0" u="none" strike="noStrike" kern="1200" cap="none" spc="0" normalizeH="0" baseline="0" noProof="0" dirty="0">
              <a:ln>
                <a:noFill/>
              </a:ln>
              <a:solidFill>
                <a:srgbClr val="000000"/>
              </a:solidFill>
              <a:effectLst/>
              <a:uLnTx/>
              <a:uFillTx/>
              <a:latin typeface="Arial"/>
            </a:endParaRPr>
          </a:p>
          <a:p>
            <a:pPr marL="342900" marR="0" lvl="0" indent="-342900" algn="l" defTabSz="914400" rtl="0" eaLnBrk="0" fontAlgn="base" latinLnBrk="0" hangingPunct="0">
              <a:spcBef>
                <a:spcPts val="0"/>
              </a:spcBef>
              <a:spcAft>
                <a:spcPct val="0"/>
              </a:spcAft>
              <a:buClr>
                <a:srgbClr val="009E58"/>
              </a:buClr>
              <a:buSzPct val="70000"/>
              <a:buFont typeface="Wingdings" pitchFamily="2" charset="2"/>
              <a:buChar char="v"/>
              <a:tabLst>
                <a:tab pos="341313" algn="l"/>
              </a:tabLst>
              <a:defRPr/>
            </a:pPr>
            <a:endParaRPr kumimoji="0" lang="en-US" sz="2000" b="1" i="0" u="none" strike="noStrike" kern="1200" cap="none" spc="0" normalizeH="0" baseline="0" noProof="0" dirty="0">
              <a:ln>
                <a:noFill/>
              </a:ln>
              <a:solidFill>
                <a:srgbClr val="000000"/>
              </a:solidFill>
              <a:effectLst/>
              <a:uLnTx/>
              <a:uFillTx/>
              <a:latin typeface="Arial"/>
            </a:endParaRPr>
          </a:p>
        </p:txBody>
      </p:sp>
      <p:sp>
        <p:nvSpPr>
          <p:cNvPr id="8195" name="Text Box 3"/>
          <p:cNvSpPr txBox="1">
            <a:spLocks noChangeArrowheads="1"/>
          </p:cNvSpPr>
          <p:nvPr/>
        </p:nvSpPr>
        <p:spPr bwMode="auto">
          <a:xfrm>
            <a:off x="609600" y="0"/>
            <a:ext cx="7772400" cy="523875"/>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Times New Roman" pitchFamily="18" charset="0"/>
              </a:rPr>
              <a:t>Presentation Agenda</a:t>
            </a:r>
          </a:p>
        </p:txBody>
      </p:sp>
      <p:sp>
        <p:nvSpPr>
          <p:cNvPr id="2" name="TextBox 1"/>
          <p:cNvSpPr txBox="1"/>
          <p:nvPr/>
        </p:nvSpPr>
        <p:spPr>
          <a:xfrm>
            <a:off x="7106195" y="6569720"/>
            <a:ext cx="1785848" cy="276999"/>
          </a:xfrm>
          <a:prstGeom prst="rect">
            <a:avLst/>
          </a:prstGeom>
          <a:solidFill>
            <a:schemeClr val="bg2">
              <a:lumMod val="40000"/>
              <a:lumOff val="6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Pepacton</a:t>
            </a:r>
            <a:r>
              <a:rPr kumimoji="0" lang="en-US"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Reservoir</a:t>
            </a:r>
          </a:p>
        </p:txBody>
      </p:sp>
    </p:spTree>
    <p:extLst>
      <p:ext uri="{BB962C8B-B14F-4D97-AF65-F5344CB8AC3E}">
        <p14:creationId xmlns:p14="http://schemas.microsoft.com/office/powerpoint/2010/main" val="297854585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2800" b="1" dirty="0" smtClean="0"/>
              <a:t>Bypass tunnel schematic</a:t>
            </a:r>
          </a:p>
        </p:txBody>
      </p:sp>
      <p:sp>
        <p:nvSpPr>
          <p:cNvPr id="6" name="TextBox 5"/>
          <p:cNvSpPr txBox="1"/>
          <p:nvPr/>
        </p:nvSpPr>
        <p:spPr>
          <a:xfrm>
            <a:off x="685800" y="1524000"/>
            <a:ext cx="15240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Wappinger,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New York</a:t>
            </a: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7" name="TextBox 6"/>
          <p:cNvSpPr txBox="1"/>
          <p:nvPr/>
        </p:nvSpPr>
        <p:spPr>
          <a:xfrm>
            <a:off x="5105400" y="1143000"/>
            <a:ext cx="15240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Newburgh,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New York</a:t>
            </a: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838200"/>
            <a:ext cx="8950124" cy="58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391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idx="4294967295"/>
          </p:nvPr>
        </p:nvSpPr>
        <p:spPr>
          <a:xfrm>
            <a:off x="228600" y="-10885"/>
            <a:ext cx="7953468" cy="700260"/>
          </a:xfrm>
          <a:prstGeom prst="rect">
            <a:avLst/>
          </a:prstGeom>
        </p:spPr>
        <p:txBody>
          <a:bodyPr/>
          <a:lstStyle/>
          <a:p>
            <a:pPr eaLnBrk="1" hangingPunct="1"/>
            <a:r>
              <a:rPr lang="en-US" sz="2800" b="1" dirty="0" smtClean="0"/>
              <a:t>Status of current work</a:t>
            </a:r>
            <a:endParaRPr lang="en-US" sz="2800" b="1" dirty="0"/>
          </a:p>
        </p:txBody>
      </p:sp>
      <p:sp>
        <p:nvSpPr>
          <p:cNvPr id="5" name="Rectangle 3"/>
          <p:cNvSpPr>
            <a:spLocks noGrp="1" noChangeArrowheads="1"/>
          </p:cNvSpPr>
          <p:nvPr>
            <p:ph idx="1"/>
          </p:nvPr>
        </p:nvSpPr>
        <p:spPr>
          <a:xfrm>
            <a:off x="228600" y="708163"/>
            <a:ext cx="3359765" cy="5632311"/>
          </a:xfrm>
        </p:spPr>
        <p:txBody>
          <a:bodyPr/>
          <a:lstStyle/>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Shafts completed in </a:t>
            </a:r>
            <a:r>
              <a:rPr lang="en-US" sz="2000" b="0" kern="1200" dirty="0" smtClean="0">
                <a:solidFill>
                  <a:srgbClr val="000000"/>
                </a:solidFill>
                <a:cs typeface="Arial" charset="0"/>
              </a:rPr>
              <a:t>March 2017– </a:t>
            </a:r>
            <a:r>
              <a:rPr lang="en-US" sz="2000" b="0" kern="1200" dirty="0" smtClean="0">
                <a:solidFill>
                  <a:srgbClr val="000000"/>
                </a:solidFill>
                <a:cs typeface="Arial" charset="0"/>
              </a:rPr>
              <a:t>roughly 845 feet at Newburgh, 675 feet at Wappinger</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Bell-out chamber (40 X 40 X 100) completed at bottom of Shaft 5B</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Workers </a:t>
            </a:r>
            <a:r>
              <a:rPr lang="en-US" sz="2000" b="0" kern="1200" dirty="0" smtClean="0">
                <a:solidFill>
                  <a:srgbClr val="000000"/>
                </a:solidFill>
                <a:cs typeface="Arial" charset="0"/>
              </a:rPr>
              <a:t>now using TBM to drill tunnel north and then east under Hudson River</a:t>
            </a:r>
            <a:endParaRPr lang="en-US" sz="2000" b="0" kern="1200" dirty="0" smtClean="0">
              <a:solidFill>
                <a:srgbClr val="000000"/>
              </a:solidFill>
              <a:cs typeface="Arial" charset="0"/>
            </a:endParaRP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Tunneling will </a:t>
            </a:r>
            <a:r>
              <a:rPr lang="en-US" sz="2000" b="0" kern="1200" dirty="0" smtClean="0">
                <a:solidFill>
                  <a:srgbClr val="000000"/>
                </a:solidFill>
                <a:cs typeface="Arial" charset="0"/>
              </a:rPr>
              <a:t>move at a pace of approximately 50 feet per day at full production</a:t>
            </a:r>
            <a:endParaRPr lang="en-US" sz="2000" b="0" kern="1200" dirty="0" smtClean="0">
              <a:solidFill>
                <a:srgbClr val="000000"/>
              </a:solidFill>
              <a:cs typeface="Arial" charset="0"/>
            </a:endParaRP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Crews working 24 hours</a:t>
            </a:r>
            <a:endParaRPr lang="en-US" sz="2000" b="0" kern="1200" dirty="0">
              <a:solidFill>
                <a:srgbClr val="000000"/>
              </a:solidFill>
              <a:cs typeface="Arial"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9938" y="584871"/>
            <a:ext cx="4995550" cy="333036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541" b="8710"/>
          <a:stretch/>
        </p:blipFill>
        <p:spPr>
          <a:xfrm>
            <a:off x="3949938" y="3954426"/>
            <a:ext cx="4995550" cy="2913018"/>
          </a:xfrm>
          <a:prstGeom prst="rect">
            <a:avLst/>
          </a:prstGeom>
        </p:spPr>
      </p:pic>
    </p:spTree>
    <p:extLst>
      <p:ext uri="{BB962C8B-B14F-4D97-AF65-F5344CB8AC3E}">
        <p14:creationId xmlns:p14="http://schemas.microsoft.com/office/powerpoint/2010/main" val="2268436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idx="4294967295"/>
          </p:nvPr>
        </p:nvSpPr>
        <p:spPr>
          <a:xfrm>
            <a:off x="580932" y="2178"/>
            <a:ext cx="7953468" cy="700260"/>
          </a:xfrm>
          <a:prstGeom prst="rect">
            <a:avLst/>
          </a:prstGeom>
        </p:spPr>
        <p:txBody>
          <a:bodyPr/>
          <a:lstStyle/>
          <a:p>
            <a:pPr eaLnBrk="1" hangingPunct="1"/>
            <a:r>
              <a:rPr lang="en-US" sz="2800" b="1" dirty="0" smtClean="0"/>
              <a:t>Delaware Aqueduct Bypass Tunnel</a:t>
            </a:r>
            <a:endParaRPr lang="en-US" sz="2800" b="1" dirty="0"/>
          </a:p>
        </p:txBody>
      </p:sp>
      <p:sp>
        <p:nvSpPr>
          <p:cNvPr id="5" name="Rectangle 3"/>
          <p:cNvSpPr>
            <a:spLocks noGrp="1" noChangeArrowheads="1"/>
          </p:cNvSpPr>
          <p:nvPr>
            <p:ph idx="1"/>
          </p:nvPr>
        </p:nvSpPr>
        <p:spPr>
          <a:xfrm>
            <a:off x="99966" y="621129"/>
            <a:ext cx="8915400" cy="3124200"/>
          </a:xfrm>
        </p:spPr>
        <p:txBody>
          <a:bodyPr numCol="2"/>
          <a:lstStyle/>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Completed bypass tunnel will be 14 feet (4.2 m) diameter</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9,200-foot steel liner (2,804 m)</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Tunnel boring machine will arrive on site in spring/summer 2017</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TBM will drill about 50 feet (15 m) per day</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Built to withstand 20 bar of pressure (300 psi)</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Historic records show inflows of more than 1,500 gallons per minute (5,678 L / minute)</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Bypass tunnel was designed in-house by DEP </a:t>
            </a:r>
            <a:endParaRPr lang="en-US" sz="2000" b="0" kern="1200" dirty="0">
              <a:solidFill>
                <a:srgbClr val="000000"/>
              </a:solidFill>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455" y="3279531"/>
            <a:ext cx="5370422" cy="3581400"/>
          </a:xfrm>
          <a:prstGeom prst="rect">
            <a:avLst/>
          </a:prstGeom>
        </p:spPr>
      </p:pic>
    </p:spTree>
    <p:extLst>
      <p:ext uri="{BB962C8B-B14F-4D97-AF65-F5344CB8AC3E}">
        <p14:creationId xmlns:p14="http://schemas.microsoft.com/office/powerpoint/2010/main" val="5094212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idx="4294967295"/>
          </p:nvPr>
        </p:nvSpPr>
        <p:spPr>
          <a:xfrm>
            <a:off x="580932" y="2178"/>
            <a:ext cx="7953468" cy="700260"/>
          </a:xfrm>
          <a:prstGeom prst="rect">
            <a:avLst/>
          </a:prstGeom>
        </p:spPr>
        <p:txBody>
          <a:bodyPr/>
          <a:lstStyle/>
          <a:p>
            <a:pPr eaLnBrk="1" hangingPunct="1"/>
            <a:r>
              <a:rPr lang="en-US" sz="2800" b="1" dirty="0" smtClean="0"/>
              <a:t>Delaware Aqueduct Bypass Tunnel</a:t>
            </a:r>
            <a:endParaRPr lang="en-US" sz="2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3249"/>
            <a:ext cx="9144000" cy="6096000"/>
          </a:xfrm>
          <a:prstGeom prst="rect">
            <a:avLst/>
          </a:prstGeom>
        </p:spPr>
      </p:pic>
    </p:spTree>
    <p:extLst>
      <p:ext uri="{BB962C8B-B14F-4D97-AF65-F5344CB8AC3E}">
        <p14:creationId xmlns:p14="http://schemas.microsoft.com/office/powerpoint/2010/main" val="42158894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idx="4294967295"/>
          </p:nvPr>
        </p:nvSpPr>
        <p:spPr>
          <a:xfrm>
            <a:off x="580932" y="-10885"/>
            <a:ext cx="7953468" cy="700260"/>
          </a:xfrm>
          <a:prstGeom prst="rect">
            <a:avLst/>
          </a:prstGeom>
        </p:spPr>
        <p:txBody>
          <a:bodyPr/>
          <a:lstStyle/>
          <a:p>
            <a:pPr eaLnBrk="1" hangingPunct="1"/>
            <a:r>
              <a:rPr lang="en-US" sz="2800" b="1" dirty="0" smtClean="0"/>
              <a:t>Delaware Aqueduct Bypass Tunnel</a:t>
            </a:r>
            <a:endParaRPr lang="en-US" sz="28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71808"/>
            <a:ext cx="9144000" cy="6096001"/>
          </a:xfrm>
        </p:spPr>
      </p:pic>
    </p:spTree>
    <p:extLst>
      <p:ext uri="{BB962C8B-B14F-4D97-AF65-F5344CB8AC3E}">
        <p14:creationId xmlns:p14="http://schemas.microsoft.com/office/powerpoint/2010/main" val="524911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ChangeArrowheads="1"/>
          </p:cNvSpPr>
          <p:nvPr>
            <p:ph type="title" idx="4294967295"/>
          </p:nvPr>
        </p:nvSpPr>
        <p:spPr>
          <a:xfrm>
            <a:off x="580932" y="2178"/>
            <a:ext cx="7953468" cy="700260"/>
          </a:xfrm>
          <a:prstGeom prst="rect">
            <a:avLst/>
          </a:prstGeom>
        </p:spPr>
        <p:txBody>
          <a:bodyPr/>
          <a:lstStyle/>
          <a:p>
            <a:pPr eaLnBrk="1" hangingPunct="1"/>
            <a:r>
              <a:rPr lang="en-US" sz="2800" b="1" dirty="0" smtClean="0"/>
              <a:t>Arrival of steel </a:t>
            </a:r>
            <a:r>
              <a:rPr lang="en-US" sz="2800" b="1" dirty="0" err="1" smtClean="0"/>
              <a:t>interliner</a:t>
            </a:r>
            <a:r>
              <a:rPr lang="en-US" sz="2800" b="1" dirty="0" smtClean="0"/>
              <a:t> sections</a:t>
            </a:r>
            <a:endParaRPr lang="en-US" sz="2800" b="1" dirty="0"/>
          </a:p>
        </p:txBody>
      </p:sp>
      <p:sp>
        <p:nvSpPr>
          <p:cNvPr id="5" name="Rectangle 3"/>
          <p:cNvSpPr>
            <a:spLocks noGrp="1" noChangeArrowheads="1"/>
          </p:cNvSpPr>
          <p:nvPr>
            <p:ph idx="1"/>
          </p:nvPr>
        </p:nvSpPr>
        <p:spPr>
          <a:xfrm>
            <a:off x="152400" y="838200"/>
            <a:ext cx="3810000" cy="5324535"/>
          </a:xfrm>
        </p:spPr>
        <p:txBody>
          <a:bodyPr/>
          <a:lstStyle/>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Steel </a:t>
            </a:r>
            <a:r>
              <a:rPr lang="en-US" sz="2000" b="0" kern="1200" dirty="0" err="1" smtClean="0">
                <a:solidFill>
                  <a:srgbClr val="000000"/>
                </a:solidFill>
                <a:cs typeface="Arial" charset="0"/>
              </a:rPr>
              <a:t>interliner</a:t>
            </a:r>
            <a:r>
              <a:rPr lang="en-US" sz="2000" b="0" kern="1200" dirty="0" smtClean="0">
                <a:solidFill>
                  <a:srgbClr val="000000"/>
                </a:solidFill>
                <a:cs typeface="Arial" charset="0"/>
              </a:rPr>
              <a:t> sections </a:t>
            </a:r>
            <a:r>
              <a:rPr lang="en-US" sz="2000" b="0" kern="1200" dirty="0" smtClean="0">
                <a:solidFill>
                  <a:srgbClr val="000000"/>
                </a:solidFill>
                <a:cs typeface="Arial" charset="0"/>
              </a:rPr>
              <a:t>have all arrived at Hudson River port in Newburgh</a:t>
            </a:r>
            <a:endParaRPr lang="en-US" sz="2000" b="0" kern="1200" dirty="0" smtClean="0">
              <a:solidFill>
                <a:srgbClr val="000000"/>
              </a:solidFill>
              <a:cs typeface="Arial" charset="0"/>
            </a:endParaRP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11 total shipments received in 2016-2017</a:t>
            </a:r>
            <a:endParaRPr lang="en-US" sz="2000" b="0" kern="1200" dirty="0" smtClean="0">
              <a:solidFill>
                <a:srgbClr val="000000"/>
              </a:solidFill>
              <a:cs typeface="Arial" charset="0"/>
            </a:endParaRP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9,200 linear feet of liner </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Delivered in 230 sections that are 40 feet each</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16 feet in diameter</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Each 40-foot section weighs 80,000 pounds</a:t>
            </a:r>
          </a:p>
          <a:p>
            <a:pPr defTabSz="914062">
              <a:spcBef>
                <a:spcPct val="50000"/>
              </a:spcBef>
              <a:spcAft>
                <a:spcPct val="0"/>
              </a:spcAft>
              <a:buClrTx/>
              <a:buSzPct val="100000"/>
              <a:buFont typeface="Arial" pitchFamily="34" charset="0"/>
              <a:buChar char="•"/>
            </a:pPr>
            <a:r>
              <a:rPr lang="en-US" sz="2000" b="0" kern="1200" dirty="0" smtClean="0">
                <a:solidFill>
                  <a:srgbClr val="000000"/>
                </a:solidFill>
                <a:cs typeface="Arial" charset="0"/>
              </a:rPr>
              <a:t>Liners are cleaned and stored in Newburgh until needed in 2019</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0130" y="653367"/>
            <a:ext cx="4467469" cy="2978313"/>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3636"/>
          <a:stretch/>
        </p:blipFill>
        <p:spPr>
          <a:xfrm>
            <a:off x="4267200" y="3733800"/>
            <a:ext cx="4470400" cy="2895600"/>
          </a:xfrm>
          <a:prstGeom prst="rect">
            <a:avLst/>
          </a:prstGeom>
        </p:spPr>
      </p:pic>
    </p:spTree>
    <p:extLst>
      <p:ext uri="{BB962C8B-B14F-4D97-AF65-F5344CB8AC3E}">
        <p14:creationId xmlns:p14="http://schemas.microsoft.com/office/powerpoint/2010/main" val="1934449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idx="4294967295"/>
          </p:nvPr>
        </p:nvSpPr>
        <p:spPr>
          <a:xfrm>
            <a:off x="580932" y="-10885"/>
            <a:ext cx="7953468" cy="700260"/>
          </a:xfrm>
          <a:prstGeom prst="rect">
            <a:avLst/>
          </a:prstGeom>
        </p:spPr>
        <p:txBody>
          <a:bodyPr/>
          <a:lstStyle/>
          <a:p>
            <a:pPr eaLnBrk="1" hangingPunct="1"/>
            <a:r>
              <a:rPr lang="en-US" sz="2800" b="1" dirty="0" smtClean="0"/>
              <a:t>Water supply augmentation</a:t>
            </a:r>
            <a:endParaRPr lang="en-US" sz="2800" b="1" dirty="0"/>
          </a:p>
        </p:txBody>
      </p:sp>
      <p:sp>
        <p:nvSpPr>
          <p:cNvPr id="5" name="Content Placeholder 2"/>
          <p:cNvSpPr>
            <a:spLocks noGrp="1"/>
          </p:cNvSpPr>
          <p:nvPr>
            <p:ph idx="1"/>
          </p:nvPr>
        </p:nvSpPr>
        <p:spPr>
          <a:xfrm>
            <a:off x="457200" y="609600"/>
            <a:ext cx="8229600" cy="2323713"/>
          </a:xfrm>
        </p:spPr>
        <p:txBody>
          <a:bodyPr/>
          <a:lstStyle/>
          <a:p>
            <a:pPr marL="0" indent="0">
              <a:buNone/>
            </a:pPr>
            <a:r>
              <a:rPr lang="en-US" sz="2000" b="0" dirty="0" smtClean="0"/>
              <a:t>Perhaps the biggest challenge for this repair project: </a:t>
            </a:r>
            <a:r>
              <a:rPr lang="en-US" sz="2000" dirty="0" smtClean="0"/>
              <a:t>Where would NYC get its water during the shutdown of the Delaware Aqueduct?</a:t>
            </a:r>
          </a:p>
          <a:p>
            <a:pPr marL="0" indent="0">
              <a:buNone/>
            </a:pPr>
            <a:r>
              <a:rPr lang="en-US" sz="2000" b="0" dirty="0" smtClean="0"/>
              <a:t>Catskill Aqueduct Rehabilitation – 40 MGD</a:t>
            </a:r>
          </a:p>
          <a:p>
            <a:pPr marL="0" indent="0">
              <a:buNone/>
            </a:pPr>
            <a:r>
              <a:rPr lang="en-US" sz="2000" b="0" dirty="0"/>
              <a:t>Cross River and Croton Falls pumping stations – 240 MGD</a:t>
            </a:r>
          </a:p>
          <a:p>
            <a:pPr marL="0" indent="0">
              <a:buNone/>
            </a:pPr>
            <a:r>
              <a:rPr lang="en-US" sz="2000" b="0" dirty="0" smtClean="0"/>
              <a:t>Restart of the Croton System – 290 MGD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845657"/>
            <a:ext cx="5867400" cy="4012343"/>
          </a:xfrm>
          <a:prstGeom prst="rect">
            <a:avLst/>
          </a:prstGeom>
        </p:spPr>
      </p:pic>
      <p:sp>
        <p:nvSpPr>
          <p:cNvPr id="3" name="TextBox 2"/>
          <p:cNvSpPr txBox="1"/>
          <p:nvPr/>
        </p:nvSpPr>
        <p:spPr>
          <a:xfrm>
            <a:off x="7315200" y="4876800"/>
            <a:ext cx="1371600" cy="415498"/>
          </a:xfrm>
          <a:prstGeom prst="rect">
            <a:avLst/>
          </a:prstGeom>
          <a:noFill/>
        </p:spPr>
        <p:txBody>
          <a:bodyPr wrap="square" rtlCol="0">
            <a:spAutoFit/>
          </a:bodyPr>
          <a:lstStyle/>
          <a:p>
            <a:r>
              <a:rPr lang="en-US" sz="1050" dirty="0" smtClean="0"/>
              <a:t>New Croton Dam Spillway</a:t>
            </a:r>
            <a:endParaRPr lang="en-US" sz="1050" dirty="0"/>
          </a:p>
        </p:txBody>
      </p:sp>
    </p:spTree>
    <p:extLst>
      <p:ext uri="{BB962C8B-B14F-4D97-AF65-F5344CB8AC3E}">
        <p14:creationId xmlns:p14="http://schemas.microsoft.com/office/powerpoint/2010/main" val="1947105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4495800" cy="5943600"/>
          </a:xfrm>
        </p:spPr>
        <p:txBody>
          <a:bodyPr/>
          <a:lstStyle/>
          <a:p>
            <a:pPr>
              <a:buFont typeface="Arial" pitchFamily="34" charset="0"/>
              <a:buChar char="•"/>
            </a:pPr>
            <a:r>
              <a:rPr lang="en-US" sz="2000" dirty="0" smtClean="0"/>
              <a:t>Upper </a:t>
            </a:r>
            <a:r>
              <a:rPr lang="en-US" sz="2000" dirty="0"/>
              <a:t>Catskill Aqueduct extends approximately 74 miles from </a:t>
            </a:r>
            <a:r>
              <a:rPr lang="en-US" sz="2000" dirty="0" err="1"/>
              <a:t>Ashokan</a:t>
            </a:r>
            <a:r>
              <a:rPr lang="en-US" sz="2000" dirty="0"/>
              <a:t> </a:t>
            </a:r>
            <a:r>
              <a:rPr lang="en-US" sz="2000" dirty="0" smtClean="0"/>
              <a:t>to </a:t>
            </a:r>
            <a:r>
              <a:rPr lang="en-US" sz="2000" dirty="0" err="1"/>
              <a:t>Kensico</a:t>
            </a:r>
            <a:r>
              <a:rPr lang="en-US" sz="2000" dirty="0"/>
              <a:t> Reservoir </a:t>
            </a:r>
          </a:p>
          <a:p>
            <a:pPr>
              <a:buFont typeface="Arial" pitchFamily="34" charset="0"/>
              <a:buChar char="•"/>
            </a:pPr>
            <a:r>
              <a:rPr lang="en-US" sz="2000" dirty="0" smtClean="0"/>
              <a:t>Historical </a:t>
            </a:r>
            <a:r>
              <a:rPr lang="en-US" sz="2000" dirty="0"/>
              <a:t>capacity </a:t>
            </a:r>
            <a:r>
              <a:rPr lang="en-US" sz="2000" dirty="0" smtClean="0"/>
              <a:t>= 660 MGD</a:t>
            </a:r>
          </a:p>
          <a:p>
            <a:pPr>
              <a:buFont typeface="Arial" pitchFamily="34" charset="0"/>
              <a:buChar char="•"/>
            </a:pPr>
            <a:r>
              <a:rPr lang="en-US" sz="2000" dirty="0" smtClean="0"/>
              <a:t>Capacity has been reduced by biofilm; now approx. 590 MGD</a:t>
            </a:r>
          </a:p>
          <a:p>
            <a:pPr>
              <a:buFont typeface="Arial" pitchFamily="34" charset="0"/>
              <a:buChar char="•"/>
            </a:pPr>
            <a:r>
              <a:rPr lang="en-US" sz="2000" dirty="0" smtClean="0"/>
              <a:t>Biofilm consists of a filamentous bacteria attached to naturally occurring iron and manganese</a:t>
            </a:r>
          </a:p>
          <a:p>
            <a:pPr>
              <a:buFont typeface="Arial" pitchFamily="34" charset="0"/>
              <a:buChar char="•"/>
            </a:pPr>
            <a:r>
              <a:rPr lang="en-US" sz="2000" dirty="0"/>
              <a:t>C</a:t>
            </a:r>
            <a:r>
              <a:rPr lang="en-US" sz="2000" dirty="0" smtClean="0"/>
              <a:t>reates friction in the aqueduct that slows down the flow of water</a:t>
            </a:r>
          </a:p>
          <a:p>
            <a:pPr>
              <a:buFont typeface="Arial" pitchFamily="34" charset="0"/>
              <a:buChar char="•"/>
            </a:pPr>
            <a:r>
              <a:rPr lang="en-US" sz="2000" dirty="0"/>
              <a:t>Removing the biofilm will increase the speed of the water and the Catskill Aqueduct’s daily </a:t>
            </a:r>
            <a:r>
              <a:rPr lang="en-US" sz="2000" dirty="0" smtClean="0"/>
              <a:t>capacity</a:t>
            </a:r>
          </a:p>
          <a:p>
            <a:pPr>
              <a:buFont typeface="Arial" pitchFamily="34" charset="0"/>
              <a:buChar char="•"/>
            </a:pPr>
            <a:r>
              <a:rPr lang="en-US" sz="2000" dirty="0" smtClean="0"/>
              <a:t>Similar to Winnipeg, Canada</a:t>
            </a:r>
            <a:endParaRPr lang="en-US" sz="2000" dirty="0"/>
          </a:p>
          <a:p>
            <a:pPr>
              <a:buFont typeface="Arial" pitchFamily="34" charset="0"/>
              <a:buChar char="•"/>
            </a:pPr>
            <a:endParaRPr lang="en-US" sz="2000" dirty="0"/>
          </a:p>
          <a:p>
            <a:pPr marL="0" indent="0">
              <a:buNone/>
            </a:pPr>
            <a:endParaRPr lang="en-US" dirty="0"/>
          </a:p>
          <a:p>
            <a:endParaRPr lang="en-US" dirty="0"/>
          </a:p>
        </p:txBody>
      </p:sp>
      <p:sp>
        <p:nvSpPr>
          <p:cNvPr id="4" name="Text Placeholder 3"/>
          <p:cNvSpPr>
            <a:spLocks noGrp="1"/>
          </p:cNvSpPr>
          <p:nvPr>
            <p:ph type="body" sz="quarter" idx="11"/>
          </p:nvPr>
        </p:nvSpPr>
        <p:spPr>
          <a:xfrm>
            <a:off x="533400" y="0"/>
            <a:ext cx="7772400" cy="533400"/>
          </a:xfrm>
        </p:spPr>
        <p:txBody>
          <a:bodyPr/>
          <a:lstStyle/>
          <a:p>
            <a:r>
              <a:rPr lang="en-US" sz="2800" b="1" dirty="0" smtClean="0"/>
              <a:t>Catskill Aqueduct Repair and Rehabilitation</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603" y="583442"/>
            <a:ext cx="4162997" cy="6248400"/>
          </a:xfrm>
          <a:prstGeom prst="rect">
            <a:avLst/>
          </a:prstGeom>
        </p:spPr>
      </p:pic>
    </p:spTree>
    <p:extLst>
      <p:ext uri="{BB962C8B-B14F-4D97-AF65-F5344CB8AC3E}">
        <p14:creationId xmlns:p14="http://schemas.microsoft.com/office/powerpoint/2010/main" val="929893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3400"/>
            <a:ext cx="9489220" cy="6324600"/>
          </a:xfrm>
          <a:prstGeom prst="rect">
            <a:avLst/>
          </a:prstGeom>
        </p:spPr>
      </p:pic>
      <p:sp>
        <p:nvSpPr>
          <p:cNvPr id="3" name="Content Placeholder 2"/>
          <p:cNvSpPr>
            <a:spLocks noGrp="1"/>
          </p:cNvSpPr>
          <p:nvPr>
            <p:ph idx="1"/>
          </p:nvPr>
        </p:nvSpPr>
        <p:spPr>
          <a:xfrm>
            <a:off x="76200" y="4288971"/>
            <a:ext cx="2902131" cy="2492829"/>
          </a:xfrm>
          <a:solidFill>
            <a:schemeClr val="bg2"/>
          </a:solidFill>
        </p:spPr>
        <p:txBody>
          <a:bodyPr numCol="1"/>
          <a:lstStyle/>
          <a:p>
            <a:pPr>
              <a:buFont typeface="Arial" pitchFamily="34" charset="0"/>
              <a:buChar char="•"/>
            </a:pPr>
            <a:r>
              <a:rPr lang="en-US" sz="1400" dirty="0" smtClean="0">
                <a:solidFill>
                  <a:schemeClr val="bg1"/>
                </a:solidFill>
              </a:rPr>
              <a:t>Brief shutdowns in 2018-2020 </a:t>
            </a:r>
          </a:p>
          <a:p>
            <a:pPr>
              <a:buFont typeface="Arial" pitchFamily="34" charset="0"/>
              <a:buChar char="•"/>
            </a:pPr>
            <a:r>
              <a:rPr lang="en-US" sz="1400" dirty="0" smtClean="0">
                <a:solidFill>
                  <a:schemeClr val="bg1"/>
                </a:solidFill>
              </a:rPr>
              <a:t>Biofilm will be power washed or scraped off the tunnel lining</a:t>
            </a:r>
          </a:p>
          <a:p>
            <a:pPr>
              <a:buFont typeface="Arial" pitchFamily="34" charset="0"/>
              <a:buChar char="•"/>
            </a:pPr>
            <a:r>
              <a:rPr lang="en-US" sz="1400" dirty="0" smtClean="0">
                <a:solidFill>
                  <a:schemeClr val="bg1"/>
                </a:solidFill>
              </a:rPr>
              <a:t>Century-old valves to be replaced</a:t>
            </a:r>
          </a:p>
          <a:p>
            <a:pPr>
              <a:buFont typeface="Arial" pitchFamily="34" charset="0"/>
              <a:buChar char="•"/>
            </a:pPr>
            <a:r>
              <a:rPr lang="en-US" sz="1400" dirty="0" smtClean="0">
                <a:solidFill>
                  <a:schemeClr val="bg1"/>
                </a:solidFill>
              </a:rPr>
              <a:t>Restore roughly 40 MGD capacity</a:t>
            </a:r>
          </a:p>
          <a:p>
            <a:pPr>
              <a:buFont typeface="Arial" pitchFamily="34" charset="0"/>
              <a:buChar char="•"/>
            </a:pPr>
            <a:r>
              <a:rPr lang="en-US" sz="1400" dirty="0" smtClean="0">
                <a:solidFill>
                  <a:schemeClr val="bg1"/>
                </a:solidFill>
              </a:rPr>
              <a:t>Cost approx. $150 million</a:t>
            </a:r>
          </a:p>
          <a:p>
            <a:pPr marL="0" indent="0">
              <a:buNone/>
            </a:pPr>
            <a:endParaRPr lang="en-US" sz="1200" dirty="0">
              <a:solidFill>
                <a:schemeClr val="bg1"/>
              </a:solidFill>
            </a:endParaRPr>
          </a:p>
        </p:txBody>
      </p:sp>
      <p:sp>
        <p:nvSpPr>
          <p:cNvPr id="4" name="Text Placeholder 3"/>
          <p:cNvSpPr>
            <a:spLocks noGrp="1"/>
          </p:cNvSpPr>
          <p:nvPr>
            <p:ph type="body" sz="quarter" idx="11"/>
          </p:nvPr>
        </p:nvSpPr>
        <p:spPr>
          <a:xfrm>
            <a:off x="152400" y="0"/>
            <a:ext cx="7924800" cy="533400"/>
          </a:xfrm>
        </p:spPr>
        <p:txBody>
          <a:bodyPr/>
          <a:lstStyle/>
          <a:p>
            <a:r>
              <a:rPr lang="en-US" sz="2800" b="1" dirty="0" smtClean="0"/>
              <a:t>Catskill Aqueduct Repair and Rehabilitation</a:t>
            </a:r>
            <a:endParaRPr lang="en-US" sz="2800" b="1" dirty="0"/>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007B71-BBE3-463F-8729-281AEDCB6CA3}" type="slidenum">
              <a:rPr kumimoji="0" lang="en-US" sz="1400" b="0" i="0" u="none" strike="noStrike" kern="1200" cap="none" spc="0" normalizeH="0" baseline="0" noProof="0" smtClean="0">
                <a:ln>
                  <a:noFill/>
                </a:ln>
                <a:solidFill>
                  <a:srgbClr val="000000"/>
                </a:solidFill>
                <a:effectLst/>
                <a:uLnTx/>
                <a:uFillTx/>
                <a:latin typeface="Arial" pitchFamily="34" charset="0"/>
                <a:ea typeface="+mn-ea"/>
                <a:cs typeface="Arial"/>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2886513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4495800" cy="5943600"/>
          </a:xfrm>
        </p:spPr>
        <p:txBody>
          <a:bodyPr/>
          <a:lstStyle/>
          <a:p>
            <a:pPr>
              <a:buFont typeface="Arial" pitchFamily="34" charset="0"/>
              <a:buChar char="•"/>
            </a:pPr>
            <a:r>
              <a:rPr lang="en-US" sz="2000" dirty="0" smtClean="0"/>
              <a:t>Pumping stations at Croton Falls and Cross River can put water into Delaware Aqueduct below project site</a:t>
            </a:r>
            <a:endParaRPr lang="en-US" sz="2000" dirty="0"/>
          </a:p>
          <a:p>
            <a:pPr>
              <a:buFont typeface="Arial" pitchFamily="34" charset="0"/>
              <a:buChar char="•"/>
            </a:pPr>
            <a:r>
              <a:rPr lang="en-US" sz="2000" dirty="0" smtClean="0"/>
              <a:t>$60 million project to upgrade</a:t>
            </a:r>
          </a:p>
          <a:p>
            <a:pPr>
              <a:buFont typeface="Arial" pitchFamily="34" charset="0"/>
              <a:buChar char="•"/>
            </a:pPr>
            <a:r>
              <a:rPr lang="en-US" sz="2000" dirty="0" smtClean="0"/>
              <a:t>Hydraulic pumps that worked in reservoir head being replaced by electric pumps</a:t>
            </a:r>
          </a:p>
          <a:p>
            <a:pPr>
              <a:buFont typeface="Arial" pitchFamily="34" charset="0"/>
              <a:buChar char="•"/>
            </a:pPr>
            <a:r>
              <a:rPr lang="en-US" sz="2000" dirty="0" smtClean="0"/>
              <a:t>Combined capacity of 240 MGD</a:t>
            </a:r>
          </a:p>
          <a:p>
            <a:pPr>
              <a:buFont typeface="Arial" pitchFamily="34" charset="0"/>
              <a:buChar char="•"/>
            </a:pPr>
            <a:r>
              <a:rPr lang="en-US" sz="2000" dirty="0" smtClean="0"/>
              <a:t>Facilities helpful for bypass tunnel shutdown and future drought protection</a:t>
            </a:r>
          </a:p>
          <a:p>
            <a:pPr>
              <a:buFont typeface="Arial" pitchFamily="34" charset="0"/>
              <a:buChar char="•"/>
            </a:pPr>
            <a:r>
              <a:rPr lang="en-US" sz="2000" dirty="0" smtClean="0"/>
              <a:t>Only three upstate locations use electricity to convey water – other is Hudson River Pumping Station in Wappinger</a:t>
            </a:r>
            <a:endParaRPr lang="en-US" sz="2000" dirty="0"/>
          </a:p>
          <a:p>
            <a:pPr>
              <a:buFont typeface="Arial" pitchFamily="34" charset="0"/>
              <a:buChar char="•"/>
            </a:pPr>
            <a:endParaRPr lang="en-US" sz="2000" dirty="0"/>
          </a:p>
          <a:p>
            <a:pPr marL="0" indent="0">
              <a:buNone/>
            </a:pPr>
            <a:endParaRPr lang="en-US" dirty="0"/>
          </a:p>
          <a:p>
            <a:endParaRPr lang="en-US" dirty="0"/>
          </a:p>
        </p:txBody>
      </p:sp>
      <p:sp>
        <p:nvSpPr>
          <p:cNvPr id="4" name="Text Placeholder 3"/>
          <p:cNvSpPr>
            <a:spLocks noGrp="1"/>
          </p:cNvSpPr>
          <p:nvPr>
            <p:ph type="body" sz="quarter" idx="11"/>
          </p:nvPr>
        </p:nvSpPr>
        <p:spPr>
          <a:xfrm>
            <a:off x="533400" y="0"/>
            <a:ext cx="7772400" cy="533400"/>
          </a:xfrm>
        </p:spPr>
        <p:txBody>
          <a:bodyPr/>
          <a:lstStyle/>
          <a:p>
            <a:r>
              <a:rPr lang="en-US" sz="2800" b="1" dirty="0" smtClean="0"/>
              <a:t>Pumping Station Upgrades</a:t>
            </a:r>
            <a:endParaRPr lang="en-US" sz="2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9491" y="653143"/>
            <a:ext cx="4343400" cy="2895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568337"/>
            <a:ext cx="4343400" cy="2895600"/>
          </a:xfrm>
          <a:prstGeom prst="rect">
            <a:avLst/>
          </a:prstGeom>
        </p:spPr>
      </p:pic>
      <p:sp>
        <p:nvSpPr>
          <p:cNvPr id="7" name="TextBox 6"/>
          <p:cNvSpPr txBox="1"/>
          <p:nvPr/>
        </p:nvSpPr>
        <p:spPr>
          <a:xfrm>
            <a:off x="5060444" y="6483531"/>
            <a:ext cx="3518912" cy="230832"/>
          </a:xfrm>
          <a:prstGeom prst="rect">
            <a:avLst/>
          </a:prstGeom>
          <a:noFill/>
        </p:spPr>
        <p:txBody>
          <a:bodyPr wrap="none" rtlCol="0">
            <a:spAutoFit/>
          </a:bodyPr>
          <a:lstStyle/>
          <a:p>
            <a:r>
              <a:rPr lang="en-US" dirty="0" smtClean="0"/>
              <a:t>Above: Croton Falls Pumping Station May 2015 and August 2016</a:t>
            </a:r>
            <a:endParaRPr lang="en-US" dirty="0"/>
          </a:p>
        </p:txBody>
      </p:sp>
    </p:spTree>
    <p:extLst>
      <p:ext uri="{BB962C8B-B14F-4D97-AF65-F5344CB8AC3E}">
        <p14:creationId xmlns:p14="http://schemas.microsoft.com/office/powerpoint/2010/main" val="3413161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5257800" y="608997"/>
            <a:ext cx="3657600" cy="6401753"/>
          </a:xfrm>
          <a:prstGeom prst="rect">
            <a:avLst/>
          </a:prstGeom>
          <a:noFill/>
          <a:ln w="9525">
            <a:noFill/>
            <a:miter lim="800000"/>
            <a:headEnd/>
            <a:tailEnd/>
          </a:ln>
          <a:effectLst/>
        </p:spPr>
        <p:txBody>
          <a:bodyPr wrap="square">
            <a:spAutoFit/>
          </a:bodyPr>
          <a:lstStyle/>
          <a:p>
            <a:pPr marL="342900" indent="-342900" eaLnBrk="0" hangingPunct="0">
              <a:spcAft>
                <a:spcPts val="300"/>
              </a:spcAft>
              <a:buClr>
                <a:srgbClr val="333399"/>
              </a:buClr>
              <a:buFont typeface="Arial" pitchFamily="34" charset="0"/>
              <a:buChar char="•"/>
            </a:pPr>
            <a:r>
              <a:rPr lang="en-US" sz="1800" dirty="0" smtClean="0">
                <a:solidFill>
                  <a:srgbClr val="000000"/>
                </a:solidFill>
                <a:latin typeface="Arial"/>
                <a:cs typeface="Times New Roman" pitchFamily="18" charset="0"/>
              </a:rPr>
              <a:t>Primarily </a:t>
            </a:r>
            <a:r>
              <a:rPr lang="en-US" sz="1800" dirty="0">
                <a:solidFill>
                  <a:srgbClr val="000000"/>
                </a:solidFill>
                <a:latin typeface="Arial"/>
                <a:cs typeface="Times New Roman" pitchFamily="18" charset="0"/>
              </a:rPr>
              <a:t>surface </a:t>
            </a:r>
            <a:r>
              <a:rPr lang="en-US" sz="1800" dirty="0" smtClean="0">
                <a:solidFill>
                  <a:srgbClr val="000000"/>
                </a:solidFill>
                <a:latin typeface="Arial"/>
                <a:cs typeface="Times New Roman" pitchFamily="18" charset="0"/>
              </a:rPr>
              <a:t>water</a:t>
            </a:r>
          </a:p>
          <a:p>
            <a:pPr marL="171450" indent="-171450" eaLnBrk="0" hangingPunct="0">
              <a:spcAft>
                <a:spcPts val="300"/>
              </a:spcAft>
              <a:buClr>
                <a:srgbClr val="333399"/>
              </a:buClr>
              <a:buFont typeface="Arial" pitchFamily="34" charset="0"/>
              <a:buChar char="•"/>
            </a:pPr>
            <a:endParaRPr lang="en-US" sz="700" dirty="0">
              <a:solidFill>
                <a:srgbClr val="000000"/>
              </a:solidFill>
              <a:latin typeface="Arial"/>
              <a:cs typeface="Times New Roman" pitchFamily="18" charset="0"/>
            </a:endParaRPr>
          </a:p>
          <a:p>
            <a:pPr marL="342900" indent="-342900" eaLnBrk="0" hangingPunct="0">
              <a:spcAft>
                <a:spcPts val="300"/>
              </a:spcAft>
              <a:buClr>
                <a:srgbClr val="333399"/>
              </a:buClr>
              <a:buFont typeface="Arial" pitchFamily="34" charset="0"/>
              <a:buChar char="•"/>
            </a:pPr>
            <a:r>
              <a:rPr lang="en-US" sz="1800" dirty="0">
                <a:solidFill>
                  <a:srgbClr val="000000"/>
                </a:solidFill>
                <a:latin typeface="Arial"/>
                <a:cs typeface="Times New Roman" pitchFamily="18" charset="0"/>
              </a:rPr>
              <a:t>19 reservoirs </a:t>
            </a:r>
            <a:r>
              <a:rPr lang="en-US" sz="1800" dirty="0" smtClean="0">
                <a:solidFill>
                  <a:srgbClr val="000000"/>
                </a:solidFill>
                <a:latin typeface="Arial"/>
                <a:cs typeface="Times New Roman" pitchFamily="18" charset="0"/>
              </a:rPr>
              <a:t>+ </a:t>
            </a:r>
            <a:r>
              <a:rPr lang="en-US" sz="1800" dirty="0">
                <a:solidFill>
                  <a:srgbClr val="000000"/>
                </a:solidFill>
                <a:latin typeface="Arial"/>
                <a:cs typeface="Times New Roman" pitchFamily="18" charset="0"/>
              </a:rPr>
              <a:t>3 </a:t>
            </a:r>
            <a:r>
              <a:rPr lang="en-US" sz="1800" dirty="0" smtClean="0">
                <a:solidFill>
                  <a:srgbClr val="000000"/>
                </a:solidFill>
                <a:latin typeface="Arial"/>
                <a:cs typeface="Times New Roman" pitchFamily="18" charset="0"/>
              </a:rPr>
              <a:t>lakes</a:t>
            </a:r>
          </a:p>
          <a:p>
            <a:pPr marL="171450" indent="-171450" eaLnBrk="0" hangingPunct="0">
              <a:spcAft>
                <a:spcPts val="300"/>
              </a:spcAft>
              <a:buClr>
                <a:srgbClr val="333399"/>
              </a:buClr>
              <a:buFont typeface="Arial" pitchFamily="34" charset="0"/>
              <a:buChar char="•"/>
            </a:pPr>
            <a:endParaRPr lang="en-US" sz="700" dirty="0">
              <a:solidFill>
                <a:srgbClr val="000000"/>
              </a:solidFill>
              <a:latin typeface="Arial"/>
              <a:cs typeface="Times New Roman" pitchFamily="18" charset="0"/>
            </a:endParaRPr>
          </a:p>
          <a:p>
            <a:pPr marL="342900" indent="-342900" eaLnBrk="0" hangingPunct="0">
              <a:spcAft>
                <a:spcPts val="300"/>
              </a:spcAft>
              <a:buClr>
                <a:srgbClr val="333399"/>
              </a:buClr>
              <a:buFont typeface="Arial" pitchFamily="34" charset="0"/>
              <a:buChar char="•"/>
            </a:pPr>
            <a:r>
              <a:rPr lang="en-US" sz="1800" dirty="0" smtClean="0">
                <a:solidFill>
                  <a:srgbClr val="000000"/>
                </a:solidFill>
                <a:latin typeface="Arial"/>
                <a:cs typeface="Times New Roman" pitchFamily="18" charset="0"/>
              </a:rPr>
              <a:t>580 </a:t>
            </a:r>
            <a:r>
              <a:rPr lang="en-US" sz="1800" dirty="0">
                <a:solidFill>
                  <a:srgbClr val="000000"/>
                </a:solidFill>
                <a:latin typeface="Arial"/>
                <a:cs typeface="Times New Roman" pitchFamily="18" charset="0"/>
              </a:rPr>
              <a:t>billion </a:t>
            </a:r>
            <a:r>
              <a:rPr lang="en-US" sz="1800" dirty="0" smtClean="0">
                <a:solidFill>
                  <a:srgbClr val="000000"/>
                </a:solidFill>
                <a:latin typeface="Arial"/>
                <a:cs typeface="Times New Roman" pitchFamily="18" charset="0"/>
              </a:rPr>
              <a:t>gallon total reservoir storage capacity</a:t>
            </a:r>
          </a:p>
          <a:p>
            <a:pPr marL="171450" indent="-171450" eaLnBrk="0" hangingPunct="0">
              <a:spcAft>
                <a:spcPts val="300"/>
              </a:spcAft>
              <a:buClr>
                <a:srgbClr val="333399"/>
              </a:buClr>
              <a:buFont typeface="Arial" pitchFamily="34" charset="0"/>
              <a:buChar char="•"/>
            </a:pPr>
            <a:endParaRPr lang="en-US" sz="700" dirty="0">
              <a:solidFill>
                <a:srgbClr val="000000"/>
              </a:solidFill>
              <a:latin typeface="Arial"/>
              <a:cs typeface="Times New Roman" pitchFamily="18" charset="0"/>
            </a:endParaRPr>
          </a:p>
          <a:p>
            <a:pPr marL="342900" indent="-342900" eaLnBrk="0" hangingPunct="0">
              <a:spcAft>
                <a:spcPts val="300"/>
              </a:spcAft>
              <a:buClr>
                <a:srgbClr val="333399"/>
              </a:buClr>
              <a:buFont typeface="Arial" pitchFamily="34" charset="0"/>
              <a:buChar char="•"/>
            </a:pPr>
            <a:r>
              <a:rPr lang="en-US" sz="1800" dirty="0" smtClean="0">
                <a:solidFill>
                  <a:srgbClr val="000000"/>
                </a:solidFill>
                <a:latin typeface="Arial"/>
                <a:cs typeface="Times New Roman" pitchFamily="18" charset="0"/>
              </a:rPr>
              <a:t>9.5 </a:t>
            </a:r>
            <a:r>
              <a:rPr lang="en-US" sz="1800" dirty="0">
                <a:solidFill>
                  <a:srgbClr val="000000"/>
                </a:solidFill>
                <a:latin typeface="Arial"/>
                <a:cs typeface="Times New Roman" pitchFamily="18" charset="0"/>
              </a:rPr>
              <a:t>million </a:t>
            </a:r>
            <a:r>
              <a:rPr lang="en-US" sz="1800" dirty="0" smtClean="0">
                <a:solidFill>
                  <a:srgbClr val="000000"/>
                </a:solidFill>
                <a:latin typeface="Arial"/>
                <a:cs typeface="Times New Roman" pitchFamily="18" charset="0"/>
              </a:rPr>
              <a:t>consumers (~1/2 New </a:t>
            </a:r>
            <a:r>
              <a:rPr lang="en-US" sz="1800" dirty="0">
                <a:solidFill>
                  <a:srgbClr val="000000"/>
                </a:solidFill>
                <a:latin typeface="Arial"/>
                <a:cs typeface="Times New Roman" pitchFamily="18" charset="0"/>
              </a:rPr>
              <a:t>York </a:t>
            </a:r>
            <a:r>
              <a:rPr lang="en-US" sz="1800" dirty="0" smtClean="0">
                <a:solidFill>
                  <a:srgbClr val="000000"/>
                </a:solidFill>
                <a:latin typeface="Arial"/>
                <a:cs typeface="Times New Roman" pitchFamily="18" charset="0"/>
              </a:rPr>
              <a:t>State population)</a:t>
            </a:r>
            <a:endParaRPr lang="en-US" sz="1800" dirty="0">
              <a:solidFill>
                <a:srgbClr val="000000"/>
              </a:solidFill>
              <a:latin typeface="Arial"/>
              <a:cs typeface="Times New Roman" pitchFamily="18" charset="0"/>
            </a:endParaRPr>
          </a:p>
          <a:p>
            <a:pPr marL="171450" indent="-171450" eaLnBrk="0" hangingPunct="0">
              <a:spcAft>
                <a:spcPts val="300"/>
              </a:spcAft>
              <a:buClr>
                <a:srgbClr val="333399"/>
              </a:buClr>
              <a:buFont typeface="Arial" pitchFamily="34" charset="0"/>
              <a:buChar char="•"/>
            </a:pPr>
            <a:endParaRPr lang="en-US" sz="700" dirty="0" smtClean="0">
              <a:solidFill>
                <a:srgbClr val="000000"/>
              </a:solidFill>
              <a:latin typeface="Arial"/>
              <a:cs typeface="Times New Roman" pitchFamily="18" charset="0"/>
            </a:endParaRPr>
          </a:p>
          <a:p>
            <a:pPr marL="342900" indent="-342900" eaLnBrk="0" hangingPunct="0">
              <a:spcAft>
                <a:spcPts val="300"/>
              </a:spcAft>
              <a:buClr>
                <a:srgbClr val="333399"/>
              </a:buClr>
              <a:buFont typeface="Arial" pitchFamily="34" charset="0"/>
              <a:buChar char="•"/>
            </a:pPr>
            <a:r>
              <a:rPr lang="en-US" sz="1800" dirty="0" smtClean="0">
                <a:solidFill>
                  <a:srgbClr val="000000"/>
                </a:solidFill>
                <a:latin typeface="Arial"/>
                <a:cs typeface="Times New Roman" pitchFamily="18" charset="0"/>
              </a:rPr>
              <a:t>Delivers more than 1 billion gallons of water each day</a:t>
            </a:r>
            <a:endParaRPr lang="en-US" sz="1800" dirty="0">
              <a:solidFill>
                <a:srgbClr val="000000"/>
              </a:solidFill>
              <a:latin typeface="Arial"/>
              <a:cs typeface="Times New Roman" pitchFamily="18" charset="0"/>
            </a:endParaRPr>
          </a:p>
          <a:p>
            <a:pPr marL="171450" indent="-171450" eaLnBrk="0" hangingPunct="0">
              <a:spcAft>
                <a:spcPts val="300"/>
              </a:spcAft>
              <a:buClr>
                <a:srgbClr val="333399"/>
              </a:buClr>
              <a:buFont typeface="Arial" pitchFamily="34" charset="0"/>
              <a:buChar char="•"/>
            </a:pPr>
            <a:endParaRPr lang="en-US" sz="700" dirty="0" smtClean="0">
              <a:solidFill>
                <a:srgbClr val="000000"/>
              </a:solidFill>
              <a:latin typeface="Arial"/>
              <a:cs typeface="Times New Roman" pitchFamily="18" charset="0"/>
            </a:endParaRPr>
          </a:p>
          <a:p>
            <a:pPr marL="342900" indent="-342900" eaLnBrk="0" hangingPunct="0">
              <a:spcAft>
                <a:spcPts val="300"/>
              </a:spcAft>
              <a:buClr>
                <a:srgbClr val="333399"/>
              </a:buClr>
              <a:buFont typeface="Arial" pitchFamily="34" charset="0"/>
              <a:buChar char="•"/>
            </a:pPr>
            <a:r>
              <a:rPr lang="en-US" sz="1800" dirty="0" smtClean="0">
                <a:solidFill>
                  <a:srgbClr val="000000"/>
                </a:solidFill>
                <a:latin typeface="Arial"/>
                <a:cs typeface="Times New Roman" pitchFamily="18" charset="0"/>
              </a:rPr>
              <a:t>Watershed = 1,969 </a:t>
            </a:r>
            <a:r>
              <a:rPr lang="en-US" sz="1800" dirty="0">
                <a:solidFill>
                  <a:srgbClr val="000000"/>
                </a:solidFill>
                <a:latin typeface="Arial"/>
                <a:cs typeface="Times New Roman" pitchFamily="18" charset="0"/>
              </a:rPr>
              <a:t>square </a:t>
            </a:r>
            <a:r>
              <a:rPr lang="en-US" sz="1800" dirty="0" smtClean="0">
                <a:solidFill>
                  <a:srgbClr val="000000"/>
                </a:solidFill>
                <a:latin typeface="Arial"/>
                <a:cs typeface="Times New Roman" pitchFamily="18" charset="0"/>
              </a:rPr>
              <a:t>miles (~1.2 million acres)</a:t>
            </a:r>
          </a:p>
          <a:p>
            <a:pPr marL="171450" indent="-171450" eaLnBrk="0" hangingPunct="0">
              <a:spcAft>
                <a:spcPts val="300"/>
              </a:spcAft>
              <a:buClr>
                <a:srgbClr val="333399"/>
              </a:buClr>
              <a:buFont typeface="Arial" pitchFamily="34" charset="0"/>
              <a:buChar char="•"/>
            </a:pPr>
            <a:endParaRPr lang="en-US" sz="700" dirty="0" smtClean="0">
              <a:solidFill>
                <a:srgbClr val="000000"/>
              </a:solidFill>
              <a:latin typeface="Arial"/>
              <a:cs typeface="Times New Roman" pitchFamily="18" charset="0"/>
            </a:endParaRPr>
          </a:p>
          <a:p>
            <a:pPr marL="342900" indent="-342900" eaLnBrk="0" hangingPunct="0">
              <a:spcAft>
                <a:spcPts val="1200"/>
              </a:spcAft>
              <a:buClr>
                <a:srgbClr val="333399"/>
              </a:buClr>
              <a:buFont typeface="Arial" pitchFamily="34" charset="0"/>
              <a:buChar char="•"/>
            </a:pPr>
            <a:r>
              <a:rPr lang="en-US" sz="1800" dirty="0" smtClean="0">
                <a:solidFill>
                  <a:srgbClr val="000000"/>
                </a:solidFill>
                <a:latin typeface="Arial"/>
                <a:cs typeface="Times New Roman" pitchFamily="18" charset="0"/>
              </a:rPr>
              <a:t>Watershed covers parts </a:t>
            </a:r>
            <a:r>
              <a:rPr lang="en-US" sz="1800" dirty="0">
                <a:solidFill>
                  <a:srgbClr val="000000"/>
                </a:solidFill>
                <a:latin typeface="Arial"/>
                <a:cs typeface="Times New Roman" pitchFamily="18" charset="0"/>
              </a:rPr>
              <a:t>of 8 </a:t>
            </a:r>
            <a:r>
              <a:rPr lang="en-US" sz="1800" dirty="0" smtClean="0">
                <a:solidFill>
                  <a:srgbClr val="000000"/>
                </a:solidFill>
                <a:latin typeface="Arial"/>
                <a:cs typeface="Times New Roman" pitchFamily="18" charset="0"/>
              </a:rPr>
              <a:t>upstate counties in NY plus a small portion of CT</a:t>
            </a:r>
          </a:p>
          <a:p>
            <a:pPr marL="342900" indent="-342900" eaLnBrk="0" hangingPunct="0">
              <a:spcAft>
                <a:spcPts val="1200"/>
              </a:spcAft>
              <a:buClr>
                <a:srgbClr val="333399"/>
              </a:buClr>
              <a:buFont typeface="Arial" pitchFamily="34" charset="0"/>
              <a:buChar char="•"/>
            </a:pPr>
            <a:r>
              <a:rPr lang="en-US" sz="1800" dirty="0" smtClean="0">
                <a:solidFill>
                  <a:srgbClr val="000000"/>
                </a:solidFill>
                <a:latin typeface="Arial"/>
                <a:cs typeface="Times New Roman" pitchFamily="18" charset="0"/>
              </a:rPr>
              <a:t>Nation’s largest unfiltered water supply</a:t>
            </a:r>
          </a:p>
          <a:p>
            <a:pPr marL="342900" indent="-342900" eaLnBrk="0" hangingPunct="0">
              <a:spcAft>
                <a:spcPts val="1200"/>
              </a:spcAft>
              <a:buClr>
                <a:srgbClr val="333399"/>
              </a:buClr>
              <a:buFont typeface="Arial" pitchFamily="34" charset="0"/>
              <a:buChar char="•"/>
            </a:pPr>
            <a:r>
              <a:rPr lang="en-US" sz="1800" dirty="0" smtClean="0">
                <a:solidFill>
                  <a:srgbClr val="000000"/>
                </a:solidFill>
                <a:latin typeface="Arial"/>
                <a:cs typeface="Times New Roman" pitchFamily="18" charset="0"/>
              </a:rPr>
              <a:t>Conveyed by gravity alone</a:t>
            </a:r>
          </a:p>
          <a:p>
            <a:pPr marL="342900" indent="-342900" eaLnBrk="0" hangingPunct="0">
              <a:spcAft>
                <a:spcPts val="300"/>
              </a:spcAft>
              <a:buClr>
                <a:srgbClr val="333399"/>
              </a:buClr>
              <a:buFont typeface="Arial" pitchFamily="34" charset="0"/>
              <a:buChar char="•"/>
            </a:pPr>
            <a:endParaRPr lang="en-US" sz="2000" dirty="0">
              <a:solidFill>
                <a:srgbClr val="000000"/>
              </a:solidFill>
              <a:latin typeface="Arial"/>
              <a:cs typeface="Times New Roman" pitchFamily="18" charset="0"/>
            </a:endParaRPr>
          </a:p>
        </p:txBody>
      </p:sp>
      <p:pic>
        <p:nvPicPr>
          <p:cNvPr id="4" name="Picture 3" descr="NYC watershed map 2010.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50614" cy="6858000"/>
          </a:xfrm>
          <a:prstGeom prst="rect">
            <a:avLst/>
          </a:prstGeom>
        </p:spPr>
      </p:pic>
    </p:spTree>
    <p:extLst>
      <p:ext uri="{BB962C8B-B14F-4D97-AF65-F5344CB8AC3E}">
        <p14:creationId xmlns:p14="http://schemas.microsoft.com/office/powerpoint/2010/main" val="325925244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2800" b="1" dirty="0" smtClean="0"/>
              <a:t>We need your small humans….</a:t>
            </a:r>
            <a:endParaRPr lang="en-US" sz="2800" b="1" dirty="0"/>
          </a:p>
        </p:txBody>
      </p:sp>
      <p:sp>
        <p:nvSpPr>
          <p:cNvPr id="3" name="Slide Number Placeholder 2"/>
          <p:cNvSpPr>
            <a:spLocks noGrp="1"/>
          </p:cNvSpPr>
          <p:nvPr>
            <p:ph type="sldNum" sz="quarter" idx="12"/>
          </p:nvPr>
        </p:nvSpPr>
        <p:spPr/>
        <p:txBody>
          <a:bodyPr/>
          <a:lstStyle/>
          <a:p>
            <a:pPr>
              <a:defRPr/>
            </a:pPr>
            <a:fld id="{40C06697-A33B-43EE-BD5F-F32D22829967}" type="slidenum">
              <a:rPr lang="en-US" smtClean="0">
                <a:solidFill>
                  <a:srgbClr val="000000"/>
                </a:solidFill>
              </a:rPr>
              <a:pPr>
                <a:defRPr/>
              </a:pPr>
              <a:t>30</a:t>
            </a:fld>
            <a:endParaRPr lang="en-US">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796" y="533400"/>
            <a:ext cx="4581797" cy="305453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296" y="3587931"/>
            <a:ext cx="4909458" cy="327297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6940"/>
          <a:stretch/>
        </p:blipFill>
        <p:spPr>
          <a:xfrm>
            <a:off x="-2868435" y="533400"/>
            <a:ext cx="7464418" cy="30458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779" y="3579223"/>
            <a:ext cx="4922520" cy="3281680"/>
          </a:xfrm>
          <a:prstGeom prst="rect">
            <a:avLst/>
          </a:prstGeom>
        </p:spPr>
      </p:pic>
    </p:spTree>
    <p:extLst>
      <p:ext uri="{BB962C8B-B14F-4D97-AF65-F5344CB8AC3E}">
        <p14:creationId xmlns:p14="http://schemas.microsoft.com/office/powerpoint/2010/main" val="18057709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82000" cy="533400"/>
          </a:xfrm>
        </p:spPr>
        <p:txBody>
          <a:bodyPr/>
          <a:lstStyle/>
          <a:p>
            <a:r>
              <a:rPr lang="en-US" dirty="0" smtClean="0"/>
              <a:t>WOH Staffed Facilities</a:t>
            </a:r>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9C3CC3-CF15-449C-9CC3-AEBE6C55A3B5}" type="slidenum">
              <a:rPr kumimoji="0" lang="en-US" sz="9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31</a:t>
            </a:fld>
            <a:endParaRPr kumimoji="0" lang="en-US" sz="9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2924"/>
            <a:ext cx="914400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7442791" y="4019109"/>
            <a:ext cx="10632" cy="30834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27115" y="3714307"/>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63 Employees</a:t>
            </a:r>
          </a:p>
        </p:txBody>
      </p:sp>
      <p:cxnSp>
        <p:nvCxnSpPr>
          <p:cNvPr id="8" name="Straight Arrow Connector 7"/>
          <p:cNvCxnSpPr/>
          <p:nvPr/>
        </p:nvCxnSpPr>
        <p:spPr>
          <a:xfrm flipV="1">
            <a:off x="8419215" y="4839588"/>
            <a:ext cx="173664" cy="315432"/>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7975" y="5224130"/>
            <a:ext cx="1130596"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201 Employees</a:t>
            </a:r>
          </a:p>
        </p:txBody>
      </p:sp>
      <p:cxnSp>
        <p:nvCxnSpPr>
          <p:cNvPr id="10" name="Straight Arrow Connector 9"/>
          <p:cNvCxnSpPr/>
          <p:nvPr/>
        </p:nvCxnSpPr>
        <p:spPr>
          <a:xfrm>
            <a:off x="5436781" y="4839588"/>
            <a:ext cx="10632" cy="30834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846675" y="4483396"/>
            <a:ext cx="119084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111 Employees</a:t>
            </a:r>
          </a:p>
        </p:txBody>
      </p:sp>
      <p:cxnSp>
        <p:nvCxnSpPr>
          <p:cNvPr id="12" name="Straight Arrow Connector 11"/>
          <p:cNvCxnSpPr/>
          <p:nvPr/>
        </p:nvCxnSpPr>
        <p:spPr>
          <a:xfrm>
            <a:off x="2842437" y="3182679"/>
            <a:ext cx="10632" cy="30834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26761" y="2877880"/>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42 Employees</a:t>
            </a:r>
          </a:p>
        </p:txBody>
      </p:sp>
      <p:cxnSp>
        <p:nvCxnSpPr>
          <p:cNvPr id="14" name="Straight Arrow Connector 13"/>
          <p:cNvCxnSpPr/>
          <p:nvPr/>
        </p:nvCxnSpPr>
        <p:spPr>
          <a:xfrm>
            <a:off x="5331785" y="1249028"/>
            <a:ext cx="303915" cy="217825"/>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30997" y="923362"/>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7 Employees</a:t>
            </a:r>
          </a:p>
        </p:txBody>
      </p:sp>
      <p:cxnSp>
        <p:nvCxnSpPr>
          <p:cNvPr id="16" name="Straight Arrow Connector 15"/>
          <p:cNvCxnSpPr/>
          <p:nvPr/>
        </p:nvCxnSpPr>
        <p:spPr>
          <a:xfrm>
            <a:off x="5878031" y="2801580"/>
            <a:ext cx="10632" cy="30834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62354" y="2496779"/>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8 Employees</a:t>
            </a:r>
          </a:p>
        </p:txBody>
      </p:sp>
      <p:cxnSp>
        <p:nvCxnSpPr>
          <p:cNvPr id="18" name="Straight Arrow Connector 17"/>
          <p:cNvCxnSpPr/>
          <p:nvPr/>
        </p:nvCxnSpPr>
        <p:spPr>
          <a:xfrm flipH="1">
            <a:off x="6037524" y="1158952"/>
            <a:ext cx="469605" cy="157147"/>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567379" y="1013836"/>
            <a:ext cx="1130596"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12 Employees</a:t>
            </a:r>
          </a:p>
        </p:txBody>
      </p:sp>
      <p:cxnSp>
        <p:nvCxnSpPr>
          <p:cNvPr id="20" name="Straight Arrow Connector 19"/>
          <p:cNvCxnSpPr/>
          <p:nvPr/>
        </p:nvCxnSpPr>
        <p:spPr>
          <a:xfrm>
            <a:off x="4788199" y="2683686"/>
            <a:ext cx="10632" cy="30834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272522" y="2378884"/>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10 Employees</a:t>
            </a:r>
          </a:p>
        </p:txBody>
      </p:sp>
      <p:cxnSp>
        <p:nvCxnSpPr>
          <p:cNvPr id="22" name="Straight Arrow Connector 21"/>
          <p:cNvCxnSpPr/>
          <p:nvPr/>
        </p:nvCxnSpPr>
        <p:spPr>
          <a:xfrm>
            <a:off x="7726325" y="2318433"/>
            <a:ext cx="10632" cy="30834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10649" y="2013634"/>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6 Employees</a:t>
            </a:r>
          </a:p>
        </p:txBody>
      </p:sp>
      <p:sp>
        <p:nvSpPr>
          <p:cNvPr id="25" name="TextBox 24"/>
          <p:cNvSpPr txBox="1"/>
          <p:nvPr/>
        </p:nvSpPr>
        <p:spPr>
          <a:xfrm>
            <a:off x="2882861" y="5838448"/>
            <a:ext cx="1031359" cy="40011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PJWWTP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529B"/>
                </a:solidFill>
                <a:effectLst/>
                <a:uLnTx/>
                <a:uFillTx/>
                <a:latin typeface="Arial" pitchFamily="34" charset="0"/>
                <a:ea typeface="+mn-ea"/>
                <a:cs typeface="Arial" pitchFamily="34" charset="0"/>
              </a:rPr>
              <a:t>6</a:t>
            </a: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 Employees</a:t>
            </a:r>
          </a:p>
        </p:txBody>
      </p:sp>
      <p:cxnSp>
        <p:nvCxnSpPr>
          <p:cNvPr id="27" name="Straight Arrow Connector 26"/>
          <p:cNvCxnSpPr/>
          <p:nvPr/>
        </p:nvCxnSpPr>
        <p:spPr>
          <a:xfrm flipH="1">
            <a:off x="2795032" y="6238557"/>
            <a:ext cx="258062" cy="385749"/>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6395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82000" cy="533400"/>
          </a:xfrm>
        </p:spPr>
        <p:txBody>
          <a:bodyPr/>
          <a:lstStyle/>
          <a:p>
            <a:r>
              <a:rPr lang="en-US" dirty="0" smtClean="0"/>
              <a:t>EOH / In-City Staffed Facilities</a:t>
            </a:r>
            <a:endParaRPr lang="en-US" dirty="0"/>
          </a:p>
        </p:txBody>
      </p:sp>
      <p:sp>
        <p:nvSpPr>
          <p:cNvPr id="5" name="TextBox 4"/>
          <p:cNvSpPr txBox="1"/>
          <p:nvPr/>
        </p:nvSpPr>
        <p:spPr>
          <a:xfrm>
            <a:off x="5263724" y="923389"/>
            <a:ext cx="3582821" cy="1077218"/>
          </a:xfrm>
          <a:prstGeom prst="rect">
            <a:avLst/>
          </a:prstGeom>
          <a:noFill/>
          <a:ln>
            <a:solidFill>
              <a:schemeClr val="tx2"/>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Employee Breakdown: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FY17 Authorized: 1,044 Employees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987 Employees on Board</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73" y="533401"/>
            <a:ext cx="5057775"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976972" y="1028525"/>
            <a:ext cx="208221" cy="29783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1297" y="1365712"/>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19 Employees</a:t>
            </a:r>
          </a:p>
        </p:txBody>
      </p:sp>
      <p:cxnSp>
        <p:nvCxnSpPr>
          <p:cNvPr id="11" name="Straight Arrow Connector 10"/>
          <p:cNvCxnSpPr/>
          <p:nvPr/>
        </p:nvCxnSpPr>
        <p:spPr>
          <a:xfrm flipV="1">
            <a:off x="2519361" y="2600150"/>
            <a:ext cx="104111" cy="29783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99571" y="2940260"/>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6 Employees</a:t>
            </a:r>
          </a:p>
        </p:txBody>
      </p:sp>
      <p:cxnSp>
        <p:nvCxnSpPr>
          <p:cNvPr id="14" name="Straight Arrow Connector 13"/>
          <p:cNvCxnSpPr/>
          <p:nvPr/>
        </p:nvCxnSpPr>
        <p:spPr>
          <a:xfrm>
            <a:off x="1699544" y="3647579"/>
            <a:ext cx="342232" cy="0"/>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5401" y="3487948"/>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11 Employees</a:t>
            </a:r>
          </a:p>
        </p:txBody>
      </p:sp>
      <p:cxnSp>
        <p:nvCxnSpPr>
          <p:cNvPr id="17" name="Straight Arrow Connector 16"/>
          <p:cNvCxnSpPr/>
          <p:nvPr/>
        </p:nvCxnSpPr>
        <p:spPr>
          <a:xfrm flipH="1">
            <a:off x="3187881" y="2984957"/>
            <a:ext cx="256955" cy="243815"/>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34217" y="2736598"/>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3 Employees</a:t>
            </a:r>
          </a:p>
        </p:txBody>
      </p:sp>
      <p:cxnSp>
        <p:nvCxnSpPr>
          <p:cNvPr id="20" name="Straight Arrow Connector 19"/>
          <p:cNvCxnSpPr/>
          <p:nvPr/>
        </p:nvCxnSpPr>
        <p:spPr>
          <a:xfrm flipH="1" flipV="1">
            <a:off x="3018538" y="3553768"/>
            <a:ext cx="418986" cy="293390"/>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29158" y="3910726"/>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16 Employees</a:t>
            </a:r>
          </a:p>
        </p:txBody>
      </p:sp>
      <p:cxnSp>
        <p:nvCxnSpPr>
          <p:cNvPr id="29" name="Straight Arrow Connector 28"/>
          <p:cNvCxnSpPr/>
          <p:nvPr/>
        </p:nvCxnSpPr>
        <p:spPr>
          <a:xfrm>
            <a:off x="2000802" y="4363832"/>
            <a:ext cx="285087" cy="274711"/>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72842" y="4026832"/>
            <a:ext cx="1794321" cy="3847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137 </a:t>
            </a:r>
            <a:r>
              <a:rPr kumimoji="0" lang="en-US" sz="9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Employees</a:t>
            </a: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 </a:t>
            </a:r>
            <a:r>
              <a:rPr kumimoji="0" lang="en-US" sz="8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(Valhalla)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42 Employees </a:t>
            </a:r>
            <a:r>
              <a:rPr kumimoji="0" lang="en-US" sz="8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(Hawthorne Lab)</a:t>
            </a:r>
          </a:p>
        </p:txBody>
      </p:sp>
      <p:cxnSp>
        <p:nvCxnSpPr>
          <p:cNvPr id="34" name="Straight Arrow Connector 33"/>
          <p:cNvCxnSpPr/>
          <p:nvPr/>
        </p:nvCxnSpPr>
        <p:spPr>
          <a:xfrm flipH="1" flipV="1">
            <a:off x="2112440" y="5052668"/>
            <a:ext cx="173449" cy="27887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783678" y="5391623"/>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70 Employees</a:t>
            </a:r>
          </a:p>
        </p:txBody>
      </p:sp>
      <p:cxnSp>
        <p:nvCxnSpPr>
          <p:cNvPr id="37" name="Straight Arrow Connector 36"/>
          <p:cNvCxnSpPr/>
          <p:nvPr/>
        </p:nvCxnSpPr>
        <p:spPr>
          <a:xfrm flipH="1">
            <a:off x="2472731" y="4617244"/>
            <a:ext cx="328836" cy="184322"/>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914426" y="4392319"/>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21 Employees</a:t>
            </a:r>
          </a:p>
        </p:txBody>
      </p:sp>
      <p:cxnSp>
        <p:nvCxnSpPr>
          <p:cNvPr id="41" name="Straight Arrow Connector 40"/>
          <p:cNvCxnSpPr/>
          <p:nvPr/>
        </p:nvCxnSpPr>
        <p:spPr>
          <a:xfrm flipH="1" flipV="1">
            <a:off x="2638229" y="5068141"/>
            <a:ext cx="270355" cy="203747"/>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018538" y="5198482"/>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10 Employees</a:t>
            </a:r>
          </a:p>
        </p:txBody>
      </p:sp>
      <p:cxnSp>
        <p:nvCxnSpPr>
          <p:cNvPr id="45" name="Straight Arrow Connector 44"/>
          <p:cNvCxnSpPr/>
          <p:nvPr/>
        </p:nvCxnSpPr>
        <p:spPr>
          <a:xfrm flipH="1">
            <a:off x="3187883" y="2332087"/>
            <a:ext cx="346335" cy="268064"/>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669394" y="2208976"/>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36 Employees</a:t>
            </a:r>
          </a:p>
        </p:txBody>
      </p:sp>
      <p:sp>
        <p:nvSpPr>
          <p:cNvPr id="56" name="TextBox 55"/>
          <p:cNvSpPr txBox="1"/>
          <p:nvPr/>
        </p:nvSpPr>
        <p:spPr>
          <a:xfrm>
            <a:off x="5409282" y="4021616"/>
            <a:ext cx="3437263" cy="2308324"/>
          </a:xfrm>
          <a:prstGeom prst="rect">
            <a:avLst/>
          </a:prstGeom>
          <a:noFill/>
          <a:ln>
            <a:solidFill>
              <a:schemeClr val="tx2"/>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Other Bureaus with an Upstate Presence: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OIT- 13 Employees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BLA/Law- 6 Employees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BEDC- 35 Employees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BPS- 228 Employees (</a:t>
            </a:r>
            <a:r>
              <a:rPr kumimoji="0" lang="en-US"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a:t>
            </a:r>
            <a:r>
              <a:rPr kumimoji="0" lang="en-US" sz="16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pprox</a:t>
            </a: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srgbClr val="000000"/>
                </a:solidFill>
                <a:effectLst/>
                <a:uLnTx/>
                <a:uFillTx/>
                <a:latin typeface="Arial" pitchFamily="34" charset="0"/>
                <a:ea typeface="+mn-ea"/>
                <a:cs typeface="Arial" pitchFamily="34" charset="0"/>
              </a:rPr>
              <a:t>BPA- 2 Employees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Total- 283 Employees</a:t>
            </a:r>
          </a:p>
        </p:txBody>
      </p:sp>
      <p:pic>
        <p:nvPicPr>
          <p:cNvPr id="3" name="Picture 2"/>
          <p:cNvPicPr>
            <a:picLocks noChangeAspect="1"/>
          </p:cNvPicPr>
          <p:nvPr/>
        </p:nvPicPr>
        <p:blipFill>
          <a:blip r:embed="rId3"/>
          <a:stretch>
            <a:fillRect/>
          </a:stretch>
        </p:blipFill>
        <p:spPr>
          <a:xfrm rot="16038415">
            <a:off x="1492622" y="5979861"/>
            <a:ext cx="451143" cy="310923"/>
          </a:xfrm>
          <a:prstGeom prst="rect">
            <a:avLst/>
          </a:prstGeom>
        </p:spPr>
      </p:pic>
      <p:pic>
        <p:nvPicPr>
          <p:cNvPr id="6" name="Picture 5"/>
          <p:cNvPicPr>
            <a:picLocks noChangeAspect="1"/>
          </p:cNvPicPr>
          <p:nvPr/>
        </p:nvPicPr>
        <p:blipFill>
          <a:blip r:embed="rId3"/>
          <a:stretch>
            <a:fillRect/>
          </a:stretch>
        </p:blipFill>
        <p:spPr>
          <a:xfrm rot="2759410">
            <a:off x="1617975" y="6296957"/>
            <a:ext cx="451143" cy="310923"/>
          </a:xfrm>
          <a:prstGeom prst="rect">
            <a:avLst/>
          </a:prstGeom>
        </p:spPr>
      </p:pic>
      <p:sp>
        <p:nvSpPr>
          <p:cNvPr id="33" name="TextBox 32"/>
          <p:cNvSpPr txBox="1"/>
          <p:nvPr/>
        </p:nvSpPr>
        <p:spPr>
          <a:xfrm>
            <a:off x="655468" y="5643471"/>
            <a:ext cx="1031359" cy="246221"/>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52 Employees</a:t>
            </a:r>
          </a:p>
        </p:txBody>
      </p:sp>
      <p:sp>
        <p:nvSpPr>
          <p:cNvPr id="36" name="TextBox 35"/>
          <p:cNvSpPr txBox="1"/>
          <p:nvPr/>
        </p:nvSpPr>
        <p:spPr>
          <a:xfrm>
            <a:off x="2008171" y="6059298"/>
            <a:ext cx="1400676" cy="61555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70 Employees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(Croton Filter Plant)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27 Employees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(Reservoir Operations)</a:t>
            </a:r>
          </a:p>
        </p:txBody>
      </p:sp>
      <p:sp>
        <p:nvSpPr>
          <p:cNvPr id="31" name="TextBox 30"/>
          <p:cNvSpPr txBox="1"/>
          <p:nvPr/>
        </p:nvSpPr>
        <p:spPr>
          <a:xfrm>
            <a:off x="219036" y="6336544"/>
            <a:ext cx="1031359" cy="40011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529B"/>
                </a:solidFill>
                <a:effectLst/>
                <a:uLnTx/>
                <a:uFillTx/>
                <a:latin typeface="Arial" pitchFamily="34" charset="0"/>
                <a:ea typeface="+mn-ea"/>
                <a:cs typeface="Arial" pitchFamily="34" charset="0"/>
              </a:rPr>
              <a:t>Lefrak Office 95 Employees</a:t>
            </a:r>
          </a:p>
        </p:txBody>
      </p:sp>
    </p:spTree>
    <p:extLst>
      <p:ext uri="{BB962C8B-B14F-4D97-AF65-F5344CB8AC3E}">
        <p14:creationId xmlns:p14="http://schemas.microsoft.com/office/powerpoint/2010/main" val="3559559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803275" y="0"/>
            <a:ext cx="75374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t>The coming wave of retirement</a:t>
            </a:r>
          </a:p>
        </p:txBody>
      </p:sp>
      <p:graphicFrame>
        <p:nvGraphicFramePr>
          <p:cNvPr id="4" name="Content Placeholder 3"/>
          <p:cNvGraphicFramePr>
            <a:graphicFrameLocks noGrp="1"/>
          </p:cNvGraphicFramePr>
          <p:nvPr>
            <p:ph idx="14"/>
            <p:extLst/>
          </p:nvPr>
        </p:nvGraphicFramePr>
        <p:xfrm>
          <a:off x="254833" y="838199"/>
          <a:ext cx="878079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0391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IMG_791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8600" y="685800"/>
            <a:ext cx="2933700" cy="1955800"/>
          </a:xfrm>
          <a:prstGeom prst="rect">
            <a:avLst/>
          </a:prstGeom>
          <a:noFill/>
          <a:ln>
            <a:solidFill>
              <a:schemeClr val="tx1"/>
            </a:solidFill>
          </a:ln>
        </p:spPr>
      </p:pic>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97209" y="685800"/>
            <a:ext cx="2019466" cy="1955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62371" y="685800"/>
            <a:ext cx="3458678" cy="195580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28601" y="2790371"/>
            <a:ext cx="2933700" cy="1955800"/>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28601" y="4851697"/>
            <a:ext cx="2933699" cy="1940987"/>
          </a:xfrm>
          <a:prstGeom prst="rect">
            <a:avLst/>
          </a:prstGeom>
        </p:spPr>
      </p:pic>
      <p:sp>
        <p:nvSpPr>
          <p:cNvPr id="12" name="Rectangle 2"/>
          <p:cNvSpPr>
            <a:spLocks noGrp="1" noChangeArrowheads="1"/>
          </p:cNvSpPr>
          <p:nvPr>
            <p:ph type="title" idx="4294967295"/>
          </p:nvPr>
        </p:nvSpPr>
        <p:spPr bwMode="auto">
          <a:xfrm>
            <a:off x="444500" y="0"/>
            <a:ext cx="8229600" cy="685800"/>
          </a:xfrm>
          <a:prstGeom prst="rect">
            <a:avLst/>
          </a:prstGeom>
          <a:noFill/>
          <a:ln>
            <a:miter lim="800000"/>
            <a:headEnd/>
            <a:tailEnd/>
          </a:ln>
        </p:spPr>
        <p:txBody>
          <a:bodyPr/>
          <a:lstStyle/>
          <a:p>
            <a:r>
              <a:rPr lang="en-US" dirty="0" smtClean="0"/>
              <a:t>Who works on the water supply?</a:t>
            </a:r>
          </a:p>
        </p:txBody>
      </p:sp>
      <p:sp>
        <p:nvSpPr>
          <p:cNvPr id="13" name="TextBox 12"/>
          <p:cNvSpPr txBox="1"/>
          <p:nvPr/>
        </p:nvSpPr>
        <p:spPr>
          <a:xfrm>
            <a:off x="3397209" y="2902857"/>
            <a:ext cx="5623840" cy="707886"/>
          </a:xfrm>
          <a:prstGeom prst="rect">
            <a:avLst/>
          </a:prstGeom>
        </p:spPr>
        <p:txBody>
          <a:bodyPr wrap="square" rtlCol="0">
            <a:spAutoFit/>
          </a:bodyPr>
          <a:lstStyle/>
          <a:p>
            <a:r>
              <a:rPr lang="en-US" sz="2000" dirty="0" smtClean="0">
                <a:solidFill>
                  <a:srgbClr val="000000"/>
                </a:solidFill>
              </a:rPr>
              <a:t>It takes all kinds of people to deliver 1 billion gallons of water to 9.5 million people every day.</a:t>
            </a:r>
          </a:p>
        </p:txBody>
      </p:sp>
      <p:sp>
        <p:nvSpPr>
          <p:cNvPr id="14" name="TextBox 13"/>
          <p:cNvSpPr txBox="1"/>
          <p:nvPr/>
        </p:nvSpPr>
        <p:spPr>
          <a:xfrm>
            <a:off x="3397209" y="3610743"/>
            <a:ext cx="5456505" cy="3200876"/>
          </a:xfrm>
          <a:prstGeom prst="rect">
            <a:avLst/>
          </a:prstGeom>
        </p:spPr>
        <p:txBody>
          <a:bodyPr wrap="square" numCol="2" rtlCol="0">
            <a:spAutoFit/>
          </a:bodyPr>
          <a:lstStyle/>
          <a:p>
            <a:pPr marL="342900" indent="-342900">
              <a:spcAft>
                <a:spcPts val="600"/>
              </a:spcAft>
              <a:buFont typeface="Arial" pitchFamily="34" charset="0"/>
              <a:buChar char="•"/>
            </a:pPr>
            <a:r>
              <a:rPr lang="en-US" sz="1800" dirty="0" smtClean="0">
                <a:solidFill>
                  <a:srgbClr val="000000"/>
                </a:solidFill>
              </a:rPr>
              <a:t>Water scientists</a:t>
            </a:r>
          </a:p>
          <a:p>
            <a:pPr marL="342900" indent="-342900">
              <a:spcAft>
                <a:spcPts val="600"/>
              </a:spcAft>
              <a:buFont typeface="Arial" pitchFamily="34" charset="0"/>
              <a:buChar char="•"/>
            </a:pPr>
            <a:r>
              <a:rPr lang="en-US" sz="1800" dirty="0" smtClean="0">
                <a:solidFill>
                  <a:srgbClr val="000000"/>
                </a:solidFill>
              </a:rPr>
              <a:t>Police officers</a:t>
            </a:r>
          </a:p>
          <a:p>
            <a:pPr marL="342900" indent="-342900">
              <a:spcAft>
                <a:spcPts val="600"/>
              </a:spcAft>
              <a:buFont typeface="Arial" pitchFamily="34" charset="0"/>
              <a:buChar char="•"/>
            </a:pPr>
            <a:r>
              <a:rPr lang="en-US" sz="1800" dirty="0" smtClean="0">
                <a:solidFill>
                  <a:srgbClr val="000000"/>
                </a:solidFill>
              </a:rPr>
              <a:t>Meteorologists</a:t>
            </a:r>
          </a:p>
          <a:p>
            <a:pPr marL="342900" indent="-342900">
              <a:spcAft>
                <a:spcPts val="600"/>
              </a:spcAft>
              <a:buFont typeface="Arial" pitchFamily="34" charset="0"/>
              <a:buChar char="•"/>
            </a:pPr>
            <a:r>
              <a:rPr lang="en-US" sz="1800" dirty="0" smtClean="0">
                <a:solidFill>
                  <a:srgbClr val="000000"/>
                </a:solidFill>
              </a:rPr>
              <a:t>Foresters</a:t>
            </a:r>
          </a:p>
          <a:p>
            <a:pPr marL="342900" indent="-342900">
              <a:spcAft>
                <a:spcPts val="600"/>
              </a:spcAft>
              <a:buFont typeface="Arial" pitchFamily="34" charset="0"/>
              <a:buChar char="•"/>
            </a:pPr>
            <a:r>
              <a:rPr lang="en-US" sz="1800" dirty="0" smtClean="0">
                <a:solidFill>
                  <a:srgbClr val="000000"/>
                </a:solidFill>
              </a:rPr>
              <a:t>Instrumentation specialists</a:t>
            </a:r>
          </a:p>
          <a:p>
            <a:pPr marL="342900" indent="-342900">
              <a:spcAft>
                <a:spcPts val="600"/>
              </a:spcAft>
              <a:buFont typeface="Arial" pitchFamily="34" charset="0"/>
              <a:buChar char="•"/>
            </a:pPr>
            <a:r>
              <a:rPr lang="en-US" sz="1800" dirty="0" smtClean="0">
                <a:solidFill>
                  <a:srgbClr val="000000"/>
                </a:solidFill>
              </a:rPr>
              <a:t>Biologists</a:t>
            </a:r>
          </a:p>
          <a:p>
            <a:pPr marL="342900" indent="-342900">
              <a:spcAft>
                <a:spcPts val="600"/>
              </a:spcAft>
              <a:buFont typeface="Arial" pitchFamily="34" charset="0"/>
              <a:buChar char="•"/>
            </a:pPr>
            <a:r>
              <a:rPr lang="en-US" sz="1800" dirty="0" smtClean="0">
                <a:solidFill>
                  <a:srgbClr val="000000"/>
                </a:solidFill>
              </a:rPr>
              <a:t>Groundskeepers</a:t>
            </a:r>
          </a:p>
          <a:p>
            <a:pPr marL="342900" indent="-342900">
              <a:spcAft>
                <a:spcPts val="600"/>
              </a:spcAft>
              <a:buFont typeface="Arial" pitchFamily="34" charset="0"/>
              <a:buChar char="•"/>
            </a:pPr>
            <a:r>
              <a:rPr lang="en-US" sz="1800" dirty="0" smtClean="0">
                <a:solidFill>
                  <a:srgbClr val="000000"/>
                </a:solidFill>
              </a:rPr>
              <a:t>Engineers</a:t>
            </a:r>
          </a:p>
          <a:p>
            <a:pPr marL="342900" indent="-342900">
              <a:spcAft>
                <a:spcPts val="600"/>
              </a:spcAft>
              <a:buFont typeface="Arial" pitchFamily="34" charset="0"/>
              <a:buChar char="•"/>
            </a:pPr>
            <a:r>
              <a:rPr lang="en-US" sz="1800" dirty="0" smtClean="0">
                <a:solidFill>
                  <a:srgbClr val="000000"/>
                </a:solidFill>
              </a:rPr>
              <a:t>Purchasing experts</a:t>
            </a:r>
          </a:p>
          <a:p>
            <a:pPr marL="342900" indent="-342900">
              <a:spcAft>
                <a:spcPts val="600"/>
              </a:spcAft>
              <a:buFont typeface="Arial" pitchFamily="34" charset="0"/>
              <a:buChar char="•"/>
            </a:pPr>
            <a:r>
              <a:rPr lang="en-US" sz="1800" dirty="0" smtClean="0">
                <a:solidFill>
                  <a:srgbClr val="000000"/>
                </a:solidFill>
              </a:rPr>
              <a:t>Admin. assistants</a:t>
            </a:r>
          </a:p>
          <a:p>
            <a:pPr marL="342900" indent="-342900">
              <a:spcAft>
                <a:spcPts val="600"/>
              </a:spcAft>
              <a:buFont typeface="Arial" pitchFamily="34" charset="0"/>
              <a:buChar char="•"/>
            </a:pPr>
            <a:r>
              <a:rPr lang="en-US" sz="1800" dirty="0" smtClean="0">
                <a:solidFill>
                  <a:srgbClr val="000000"/>
                </a:solidFill>
              </a:rPr>
              <a:t>Sewer plant operators</a:t>
            </a:r>
          </a:p>
          <a:p>
            <a:pPr marL="342900" indent="-342900">
              <a:spcAft>
                <a:spcPts val="600"/>
              </a:spcAft>
              <a:buFont typeface="Arial" pitchFamily="34" charset="0"/>
              <a:buChar char="•"/>
            </a:pPr>
            <a:r>
              <a:rPr lang="en-US" sz="1800" dirty="0" smtClean="0">
                <a:solidFill>
                  <a:srgbClr val="000000"/>
                </a:solidFill>
              </a:rPr>
              <a:t>Truck drivers</a:t>
            </a:r>
          </a:p>
          <a:p>
            <a:pPr marL="342900" indent="-342900">
              <a:spcAft>
                <a:spcPts val="600"/>
              </a:spcAft>
              <a:buFont typeface="Arial" pitchFamily="34" charset="0"/>
              <a:buChar char="•"/>
            </a:pPr>
            <a:r>
              <a:rPr lang="en-US" sz="1800" dirty="0" smtClean="0">
                <a:solidFill>
                  <a:srgbClr val="000000"/>
                </a:solidFill>
              </a:rPr>
              <a:t>Planners</a:t>
            </a:r>
          </a:p>
          <a:p>
            <a:pPr marL="342900" indent="-342900">
              <a:spcAft>
                <a:spcPts val="600"/>
              </a:spcAft>
              <a:buFont typeface="Arial" pitchFamily="34" charset="0"/>
              <a:buChar char="•"/>
            </a:pPr>
            <a:r>
              <a:rPr lang="en-US" sz="1800" dirty="0" smtClean="0">
                <a:solidFill>
                  <a:srgbClr val="000000"/>
                </a:solidFill>
              </a:rPr>
              <a:t>Land stewards</a:t>
            </a:r>
          </a:p>
          <a:p>
            <a:pPr marL="342900" indent="-342900">
              <a:spcAft>
                <a:spcPts val="600"/>
              </a:spcAft>
              <a:buFont typeface="Arial" pitchFamily="34" charset="0"/>
              <a:buChar char="•"/>
            </a:pPr>
            <a:r>
              <a:rPr lang="en-US" sz="1800" dirty="0" smtClean="0">
                <a:solidFill>
                  <a:srgbClr val="000000"/>
                </a:solidFill>
              </a:rPr>
              <a:t>Lawyers</a:t>
            </a:r>
          </a:p>
          <a:p>
            <a:pPr marL="342900" indent="-342900">
              <a:spcAft>
                <a:spcPts val="600"/>
              </a:spcAft>
              <a:buFont typeface="Arial" pitchFamily="34" charset="0"/>
              <a:buChar char="•"/>
            </a:pPr>
            <a:r>
              <a:rPr lang="en-US" sz="1800" dirty="0" smtClean="0">
                <a:solidFill>
                  <a:srgbClr val="000000"/>
                </a:solidFill>
              </a:rPr>
              <a:t>Communications experts</a:t>
            </a:r>
          </a:p>
        </p:txBody>
      </p:sp>
    </p:spTree>
    <p:extLst>
      <p:ext uri="{BB962C8B-B14F-4D97-AF65-F5344CB8AC3E}">
        <p14:creationId xmlns:p14="http://schemas.microsoft.com/office/powerpoint/2010/main" val="234732850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boscha\Downloads\22253913521_1805dfe73d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0202"/>
            <a:ext cx="9513859" cy="63177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idx="4294967295"/>
          </p:nvPr>
        </p:nvSpPr>
        <p:spPr bwMode="auto">
          <a:xfrm>
            <a:off x="444500" y="0"/>
            <a:ext cx="8229600" cy="685800"/>
          </a:xfrm>
          <a:prstGeom prst="rect">
            <a:avLst/>
          </a:prstGeom>
          <a:noFill/>
          <a:ln>
            <a:miter lim="800000"/>
            <a:headEnd/>
            <a:tailEnd/>
          </a:ln>
        </p:spPr>
        <p:txBody>
          <a:bodyPr/>
          <a:lstStyle/>
          <a:p>
            <a:r>
              <a:rPr lang="en-US" dirty="0" smtClean="0"/>
              <a:t>Questions and discussion…</a:t>
            </a:r>
          </a:p>
        </p:txBody>
      </p:sp>
    </p:spTree>
    <p:extLst>
      <p:ext uri="{BB962C8B-B14F-4D97-AF65-F5344CB8AC3E}">
        <p14:creationId xmlns:p14="http://schemas.microsoft.com/office/powerpoint/2010/main" val="410220725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81000" y="0"/>
            <a:ext cx="8229600" cy="655638"/>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2800" b="1">
                <a:solidFill>
                  <a:schemeClr val="bg1"/>
                </a:solidFill>
                <a:latin typeface="Arial" charset="0"/>
                <a:cs typeface="Arial" charset="0"/>
              </a:defRPr>
            </a:lvl2pPr>
            <a:lvl3pPr algn="ctr" rtl="0" eaLnBrk="1" fontAlgn="base" hangingPunct="1">
              <a:spcBef>
                <a:spcPct val="0"/>
              </a:spcBef>
              <a:spcAft>
                <a:spcPct val="0"/>
              </a:spcAft>
              <a:defRPr sz="2800" b="1">
                <a:solidFill>
                  <a:schemeClr val="bg1"/>
                </a:solidFill>
                <a:latin typeface="Arial" charset="0"/>
                <a:cs typeface="Arial" charset="0"/>
              </a:defRPr>
            </a:lvl3pPr>
            <a:lvl4pPr algn="ctr" rtl="0" eaLnBrk="1" fontAlgn="base" hangingPunct="1">
              <a:spcBef>
                <a:spcPct val="0"/>
              </a:spcBef>
              <a:spcAft>
                <a:spcPct val="0"/>
              </a:spcAft>
              <a:defRPr sz="2800" b="1">
                <a:solidFill>
                  <a:schemeClr val="bg1"/>
                </a:solidFill>
                <a:latin typeface="Arial" charset="0"/>
                <a:cs typeface="Arial" charset="0"/>
              </a:defRPr>
            </a:lvl4pPr>
            <a:lvl5pPr algn="ctr" rtl="0" eaLnBrk="1" fontAlgn="base" hangingPunct="1">
              <a:spcBef>
                <a:spcPct val="0"/>
              </a:spcBef>
              <a:spcAft>
                <a:spcPct val="0"/>
              </a:spcAft>
              <a:defRPr sz="2800" b="1">
                <a:solidFill>
                  <a:schemeClr val="bg1"/>
                </a:solidFill>
                <a:latin typeface="Arial" charset="0"/>
                <a:cs typeface="Arial" charset="0"/>
              </a:defRPr>
            </a:lvl5pPr>
            <a:lvl6pPr marL="457200" algn="ctr" rtl="0" eaLnBrk="1" fontAlgn="base" hangingPunct="1">
              <a:spcBef>
                <a:spcPct val="0"/>
              </a:spcBef>
              <a:spcAft>
                <a:spcPct val="0"/>
              </a:spcAft>
              <a:defRPr sz="4000">
                <a:solidFill>
                  <a:schemeClr val="tx2"/>
                </a:solidFill>
                <a:latin typeface="Arial" charset="0"/>
                <a:cs typeface="Arial" charset="0"/>
              </a:defRPr>
            </a:lvl6pPr>
            <a:lvl7pPr marL="914400" algn="ctr" rtl="0" eaLnBrk="1" fontAlgn="base" hangingPunct="1">
              <a:spcBef>
                <a:spcPct val="0"/>
              </a:spcBef>
              <a:spcAft>
                <a:spcPct val="0"/>
              </a:spcAft>
              <a:defRPr sz="4000">
                <a:solidFill>
                  <a:schemeClr val="tx2"/>
                </a:solidFill>
                <a:latin typeface="Arial" charset="0"/>
                <a:cs typeface="Arial" charset="0"/>
              </a:defRPr>
            </a:lvl7pPr>
            <a:lvl8pPr marL="1371600" algn="ctr" rtl="0" eaLnBrk="1" fontAlgn="base" hangingPunct="1">
              <a:spcBef>
                <a:spcPct val="0"/>
              </a:spcBef>
              <a:spcAft>
                <a:spcPct val="0"/>
              </a:spcAft>
              <a:defRPr sz="4000">
                <a:solidFill>
                  <a:schemeClr val="tx2"/>
                </a:solidFill>
                <a:latin typeface="Arial" charset="0"/>
                <a:cs typeface="Arial" charset="0"/>
              </a:defRPr>
            </a:lvl8pPr>
            <a:lvl9pPr marL="1828800" algn="ctr" rtl="0" eaLnBrk="1" fontAlgn="base" hangingPunct="1">
              <a:spcBef>
                <a:spcPct val="0"/>
              </a:spcBef>
              <a:spcAft>
                <a:spcPct val="0"/>
              </a:spcAft>
              <a:defRPr sz="4000">
                <a:solidFill>
                  <a:schemeClr val="tx2"/>
                </a:solidFill>
                <a:latin typeface="Arial" charset="0"/>
                <a:cs typeface="Arial" charset="0"/>
              </a:defRPr>
            </a:lvl9pPr>
          </a:lstStyle>
          <a:p>
            <a:r>
              <a:rPr lang="en-US" dirty="0" smtClean="0">
                <a:solidFill>
                  <a:srgbClr val="FFFFFF"/>
                </a:solidFill>
              </a:rPr>
              <a:t>For more information…</a:t>
            </a:r>
            <a:endParaRPr lang="en-US" dirty="0">
              <a:solidFill>
                <a:srgbClr val="FFFFFF"/>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1000" y="990599"/>
            <a:ext cx="3749040" cy="2420787"/>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1000" y="3708400"/>
            <a:ext cx="3749040" cy="2461326"/>
          </a:xfrm>
          <a:prstGeom prst="rect">
            <a:avLst/>
          </a:prstGeom>
        </p:spPr>
      </p:pic>
      <p:sp>
        <p:nvSpPr>
          <p:cNvPr id="7" name="TextBox 6"/>
          <p:cNvSpPr txBox="1"/>
          <p:nvPr/>
        </p:nvSpPr>
        <p:spPr>
          <a:xfrm>
            <a:off x="4267200" y="1193800"/>
            <a:ext cx="4610100" cy="954107"/>
          </a:xfrm>
          <a:prstGeom prst="rect">
            <a:avLst/>
          </a:prstGeom>
        </p:spPr>
        <p:txBody>
          <a:bodyPr wrap="square" rtlCol="0">
            <a:spAutoFit/>
          </a:bodyPr>
          <a:lstStyle/>
          <a:p>
            <a:r>
              <a:rPr lang="en-US" sz="2800" dirty="0" smtClean="0">
                <a:solidFill>
                  <a:srgbClr val="000000"/>
                </a:solidFill>
                <a:latin typeface="Arial"/>
                <a:cs typeface="Times New Roman" pitchFamily="18" charset="0"/>
              </a:rPr>
              <a:t>Visit the DEP website at </a:t>
            </a:r>
            <a:r>
              <a:rPr lang="en-US" sz="2800" dirty="0" smtClean="0">
                <a:solidFill>
                  <a:srgbClr val="000000"/>
                </a:solidFill>
                <a:latin typeface="Arial"/>
                <a:cs typeface="Times New Roman" pitchFamily="18" charset="0"/>
                <a:hlinkClick r:id="rId4"/>
              </a:rPr>
              <a:t>www.nyc.gov/dep</a:t>
            </a:r>
            <a:endParaRPr lang="en-US" sz="2800" dirty="0" smtClean="0">
              <a:solidFill>
                <a:srgbClr val="000000"/>
              </a:solidFill>
              <a:latin typeface="Arial"/>
              <a:cs typeface="Times New Roman" pitchFamily="18" charset="0"/>
            </a:endParaRPr>
          </a:p>
        </p:txBody>
      </p:sp>
      <p:sp>
        <p:nvSpPr>
          <p:cNvPr id="8" name="TextBox 7"/>
          <p:cNvSpPr txBox="1"/>
          <p:nvPr/>
        </p:nvSpPr>
        <p:spPr>
          <a:xfrm>
            <a:off x="4267200" y="3708400"/>
            <a:ext cx="4775200" cy="2246769"/>
          </a:xfrm>
          <a:prstGeom prst="rect">
            <a:avLst/>
          </a:prstGeom>
        </p:spPr>
        <p:txBody>
          <a:bodyPr wrap="square" rtlCol="0">
            <a:spAutoFit/>
          </a:bodyPr>
          <a:lstStyle/>
          <a:p>
            <a:r>
              <a:rPr lang="en-US" sz="2800" dirty="0" smtClean="0">
                <a:solidFill>
                  <a:srgbClr val="000000"/>
                </a:solidFill>
                <a:latin typeface="Arial"/>
                <a:cs typeface="Times New Roman" pitchFamily="18" charset="0"/>
              </a:rPr>
              <a:t>Follow us on Facebook</a:t>
            </a:r>
          </a:p>
          <a:p>
            <a:r>
              <a:rPr lang="en-US" sz="2800" dirty="0" smtClean="0">
                <a:solidFill>
                  <a:srgbClr val="000000"/>
                </a:solidFill>
                <a:latin typeface="Arial"/>
                <a:cs typeface="Times New Roman" pitchFamily="18" charset="0"/>
              </a:rPr>
              <a:t>for more info about events and projects, photos and other </a:t>
            </a:r>
            <a:r>
              <a:rPr lang="en-US" sz="2800" smtClean="0">
                <a:solidFill>
                  <a:srgbClr val="000000"/>
                </a:solidFill>
                <a:latin typeface="Arial"/>
                <a:cs typeface="Times New Roman" pitchFamily="18" charset="0"/>
              </a:rPr>
              <a:t>watershed updates: </a:t>
            </a:r>
            <a:endParaRPr lang="en-US" sz="2800" dirty="0">
              <a:solidFill>
                <a:srgbClr val="000000"/>
              </a:solidFill>
              <a:latin typeface="Arial"/>
              <a:cs typeface="Times New Roman" pitchFamily="18" charset="0"/>
            </a:endParaRPr>
          </a:p>
          <a:p>
            <a:r>
              <a:rPr lang="en-US" sz="2800" dirty="0" smtClean="0">
                <a:solidFill>
                  <a:srgbClr val="000000"/>
                </a:solidFill>
                <a:latin typeface="Arial"/>
                <a:cs typeface="Times New Roman" pitchFamily="18" charset="0"/>
                <a:hlinkClick r:id="rId5"/>
              </a:rPr>
              <a:t>facebook.com/</a:t>
            </a:r>
            <a:r>
              <a:rPr lang="en-US" sz="2800" dirty="0" err="1" smtClean="0">
                <a:solidFill>
                  <a:srgbClr val="000000"/>
                </a:solidFill>
                <a:latin typeface="Arial"/>
                <a:cs typeface="Times New Roman" pitchFamily="18" charset="0"/>
                <a:hlinkClick r:id="rId5"/>
              </a:rPr>
              <a:t>nycwatershed</a:t>
            </a:r>
            <a:endParaRPr lang="en-US" sz="2800" dirty="0" smtClean="0">
              <a:solidFill>
                <a:srgbClr val="000000"/>
              </a:solidFill>
              <a:latin typeface="Arial"/>
              <a:cs typeface="Times New Roman" pitchFamily="18" charset="0"/>
            </a:endParaRPr>
          </a:p>
        </p:txBody>
      </p:sp>
    </p:spTree>
    <p:extLst>
      <p:ext uri="{BB962C8B-B14F-4D97-AF65-F5344CB8AC3E}">
        <p14:creationId xmlns:p14="http://schemas.microsoft.com/office/powerpoint/2010/main" val="860035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Dam Safety and Inspection</a:t>
            </a:r>
            <a:endParaRPr lang="en-US" dirty="0"/>
          </a:p>
        </p:txBody>
      </p:sp>
      <p:sp>
        <p:nvSpPr>
          <p:cNvPr id="4" name="Slide Number Placeholder 3"/>
          <p:cNvSpPr>
            <a:spLocks noGrp="1"/>
          </p:cNvSpPr>
          <p:nvPr>
            <p:ph type="sldNum" sz="quarter" idx="17"/>
          </p:nvPr>
        </p:nvSpPr>
        <p:spPr/>
        <p:txBody>
          <a:bodyPr/>
          <a:lstStyle/>
          <a:p>
            <a:pPr>
              <a:defRPr/>
            </a:pPr>
            <a:fld id="{BA6A93E6-990C-4683-A56D-7BE42D2E0233}" type="slidenum">
              <a:rPr lang="en-US" smtClean="0">
                <a:solidFill>
                  <a:srgbClr val="000000"/>
                </a:solidFill>
                <a:latin typeface="Arial" charset="0"/>
                <a:cs typeface="Arial" charset="0"/>
              </a:rPr>
              <a:pPr>
                <a:defRPr/>
              </a:pPr>
              <a:t>4</a:t>
            </a:fld>
            <a:endParaRPr lang="en-US" dirty="0">
              <a:solidFill>
                <a:srgbClr val="000000"/>
              </a:solidFill>
              <a:latin typeface="Arial" charset="0"/>
              <a:cs typeface="Arial" charset="0"/>
            </a:endParaRPr>
          </a:p>
        </p:txBody>
      </p:sp>
      <p:sp>
        <p:nvSpPr>
          <p:cNvPr id="5" name="Content Placeholder 4"/>
          <p:cNvSpPr>
            <a:spLocks noGrp="1"/>
          </p:cNvSpPr>
          <p:nvPr>
            <p:ph sz="quarter" idx="20"/>
          </p:nvPr>
        </p:nvSpPr>
        <p:spPr>
          <a:xfrm>
            <a:off x="4585063" y="740120"/>
            <a:ext cx="4376057" cy="5922218"/>
          </a:xfrm>
        </p:spPr>
        <p:txBody>
          <a:bodyPr/>
          <a:lstStyle/>
          <a:p>
            <a:pPr indent="-285750">
              <a:buFont typeface="Arial" panose="020B0604020202020204" pitchFamily="34" charset="0"/>
              <a:buChar char="•"/>
            </a:pPr>
            <a:r>
              <a:rPr lang="en-US" sz="1600" dirty="0" smtClean="0"/>
              <a:t>DEP owns 29 water supply dams that form our reservoirs</a:t>
            </a:r>
          </a:p>
          <a:p>
            <a:pPr indent="-285750">
              <a:buFont typeface="Arial" panose="020B0604020202020204" pitchFamily="34" charset="0"/>
              <a:buChar char="•"/>
            </a:pPr>
            <a:r>
              <a:rPr lang="en-US" sz="1600" dirty="0" smtClean="0"/>
              <a:t>Operation and maintenance of dams in Catskills split among three regions</a:t>
            </a:r>
          </a:p>
          <a:p>
            <a:pPr indent="-285750">
              <a:buFont typeface="Arial" panose="020B0604020202020204" pitchFamily="34" charset="0"/>
              <a:buChar char="•"/>
            </a:pPr>
            <a:r>
              <a:rPr lang="en-US" sz="1600" dirty="0" smtClean="0"/>
              <a:t>Robust program of inspections</a:t>
            </a:r>
          </a:p>
          <a:p>
            <a:pPr lvl="1">
              <a:buFont typeface="Arial" panose="020B0604020202020204" pitchFamily="34" charset="0"/>
              <a:buChar char="•"/>
            </a:pPr>
            <a:r>
              <a:rPr lang="en-US" sz="1600" dirty="0" smtClean="0"/>
              <a:t>Daily by watershed maintainers and DEP police</a:t>
            </a:r>
          </a:p>
          <a:p>
            <a:pPr lvl="1">
              <a:buFont typeface="Arial" panose="020B0604020202020204" pitchFamily="34" charset="0"/>
              <a:buChar char="•"/>
            </a:pPr>
            <a:r>
              <a:rPr lang="en-US" sz="1600" dirty="0" smtClean="0"/>
              <a:t>Monthly by supervisors</a:t>
            </a:r>
          </a:p>
          <a:p>
            <a:pPr lvl="1">
              <a:buFont typeface="Arial" panose="020B0604020202020204" pitchFamily="34" charset="0"/>
              <a:buChar char="•"/>
            </a:pPr>
            <a:r>
              <a:rPr lang="en-US" sz="1600" dirty="0" smtClean="0"/>
              <a:t>Twice annual by licensed engineers</a:t>
            </a:r>
          </a:p>
          <a:p>
            <a:pPr lvl="1">
              <a:buFont typeface="Arial" panose="020B0604020202020204" pitchFamily="34" charset="0"/>
              <a:buChar char="•"/>
            </a:pPr>
            <a:r>
              <a:rPr lang="en-US" sz="1600" dirty="0" smtClean="0"/>
              <a:t>Video surveillance at some dams</a:t>
            </a:r>
          </a:p>
          <a:p>
            <a:pPr lvl="1">
              <a:buFont typeface="Arial" panose="020B0604020202020204" pitchFamily="34" charset="0"/>
              <a:buChar char="•"/>
            </a:pPr>
            <a:r>
              <a:rPr lang="en-US" sz="1600" dirty="0" smtClean="0"/>
              <a:t>Dam safety instrumentation fed into our 24/7 operations center</a:t>
            </a:r>
          </a:p>
          <a:p>
            <a:pPr lvl="1">
              <a:buFont typeface="Arial" panose="020B0604020202020204" pitchFamily="34" charset="0"/>
              <a:buChar char="•"/>
            </a:pPr>
            <a:r>
              <a:rPr lang="en-US" sz="1600" dirty="0" smtClean="0"/>
              <a:t>Annual inspections by NYS DEC</a:t>
            </a:r>
          </a:p>
          <a:p>
            <a:pPr lvl="1">
              <a:buFont typeface="Arial" panose="020B0604020202020204" pitchFamily="34" charset="0"/>
              <a:buChar char="•"/>
            </a:pPr>
            <a:r>
              <a:rPr lang="en-US" sz="1600" dirty="0" smtClean="0"/>
              <a:t>FERC inspections at </a:t>
            </a:r>
            <a:r>
              <a:rPr lang="en-US" sz="1600" dirty="0" err="1" smtClean="0"/>
              <a:t>Cannonsville</a:t>
            </a:r>
            <a:endParaRPr lang="en-US" sz="1600" dirty="0" smtClean="0"/>
          </a:p>
          <a:p>
            <a:pPr lvl="1">
              <a:buFont typeface="Arial" panose="020B0604020202020204" pitchFamily="34" charset="0"/>
              <a:buChar char="•"/>
            </a:pPr>
            <a:r>
              <a:rPr lang="en-US" sz="1600" dirty="0" smtClean="0"/>
              <a:t>Periodic assessments by consulting engineers who specialize in dams</a:t>
            </a:r>
          </a:p>
          <a:p>
            <a:pPr lvl="1">
              <a:buFont typeface="Arial" panose="020B0604020202020204" pitchFamily="34" charset="0"/>
              <a:buChar char="•"/>
            </a:pPr>
            <a:endParaRPr lang="en-US" sz="1600" dirty="0" smtClean="0"/>
          </a:p>
          <a:p>
            <a:pPr indent="-285750">
              <a:buFont typeface="Arial" panose="020B0604020202020204" pitchFamily="34" charset="0"/>
              <a:buChar char="•"/>
            </a:pPr>
            <a:endParaRPr lang="en-US" sz="1600" dirty="0" smtClean="0"/>
          </a:p>
          <a:p>
            <a:pPr marL="457200" lvl="1" indent="0">
              <a:buNone/>
            </a:pPr>
            <a:endParaRPr lang="en-US" sz="1600" dirty="0" smtClean="0"/>
          </a:p>
          <a:p>
            <a:endParaRPr lang="en-US" sz="1600"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28" y="677544"/>
            <a:ext cx="4379416" cy="291961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28" y="3741300"/>
            <a:ext cx="4379416" cy="2921037"/>
          </a:xfrm>
          <a:prstGeom prst="rect">
            <a:avLst/>
          </a:prstGeom>
        </p:spPr>
      </p:pic>
    </p:spTree>
    <p:extLst>
      <p:ext uri="{BB962C8B-B14F-4D97-AF65-F5344CB8AC3E}">
        <p14:creationId xmlns:p14="http://schemas.microsoft.com/office/powerpoint/2010/main" val="27699081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503315" y="0"/>
            <a:ext cx="7922228"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Emergency Action Plans</a:t>
            </a:r>
          </a:p>
        </p:txBody>
      </p:sp>
      <p:sp>
        <p:nvSpPr>
          <p:cNvPr id="8" name="Text Box 2"/>
          <p:cNvSpPr txBox="1">
            <a:spLocks noChangeArrowheads="1"/>
          </p:cNvSpPr>
          <p:nvPr/>
        </p:nvSpPr>
        <p:spPr bwMode="auto">
          <a:xfrm>
            <a:off x="91439" y="678997"/>
            <a:ext cx="4454435" cy="5670783"/>
          </a:xfrm>
          <a:prstGeom prst="rect">
            <a:avLst/>
          </a:prstGeom>
          <a:noFill/>
          <a:ln w="9525">
            <a:noFill/>
            <a:miter lim="800000"/>
            <a:headEnd/>
            <a:tailEnd/>
          </a:ln>
          <a:effectLst/>
        </p:spPr>
        <p:txBody>
          <a:bodyPr wrap="square">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baseline="0" dirty="0" smtClean="0">
                <a:solidFill>
                  <a:srgbClr val="000000"/>
                </a:solidFill>
                <a:latin typeface="Arial"/>
                <a:cs typeface="Times New Roman" pitchFamily="18" charset="0"/>
              </a:rPr>
              <a:t>DEP maintains Emergency Action Plans for all its high and medium hazard dams</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kumimoji="0" lang="en-US" sz="2000" b="0" i="0" u="none" strike="noStrike" kern="1200" cap="none" spc="0" normalizeH="0" noProof="0" dirty="0" smtClean="0">
                <a:ln>
                  <a:noFill/>
                </a:ln>
                <a:solidFill>
                  <a:srgbClr val="000000"/>
                </a:solidFill>
                <a:effectLst/>
                <a:uLnTx/>
                <a:uFillTx/>
                <a:latin typeface="Arial"/>
                <a:cs typeface="Times New Roman" pitchFamily="18" charset="0"/>
              </a:rPr>
              <a:t>EAP holders include local elected officials, emergency management, police, fire and others that have a formal role in emergency response</a:t>
            </a:r>
            <a:endParaRPr kumimoji="0" lang="en-US" sz="2000" b="0" i="0" u="none" strike="noStrike" kern="1200" cap="none" spc="0" normalizeH="0" baseline="0" noProof="0" dirty="0" smtClean="0">
              <a:ln>
                <a:noFill/>
              </a:ln>
              <a:solidFill>
                <a:srgbClr val="000000"/>
              </a:solidFill>
              <a:effectLst/>
              <a:uLnTx/>
              <a:uFillTx/>
              <a:latin typeface="Arial"/>
              <a:cs typeface="Times New Roman" pitchFamily="18" charset="0"/>
            </a:endParaRP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a:cs typeface="Times New Roman" pitchFamily="18" charset="0"/>
              </a:rPr>
              <a:t>DEP hosts annual orientation and refresher</a:t>
            </a:r>
            <a:r>
              <a:rPr kumimoji="0" lang="en-US" sz="2000" b="0" i="0" u="none" strike="noStrike" kern="1200" cap="none" spc="0" normalizeH="0" noProof="0" dirty="0" smtClean="0">
                <a:ln>
                  <a:noFill/>
                </a:ln>
                <a:solidFill>
                  <a:srgbClr val="000000"/>
                </a:solidFill>
                <a:effectLst/>
                <a:uLnTx/>
                <a:uFillTx/>
                <a:latin typeface="Arial"/>
                <a:cs typeface="Times New Roman" pitchFamily="18" charset="0"/>
              </a:rPr>
              <a:t> for EAP holders</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baseline="0" dirty="0" smtClean="0">
                <a:solidFill>
                  <a:srgbClr val="000000"/>
                </a:solidFill>
                <a:latin typeface="Arial"/>
                <a:cs typeface="Times New Roman" pitchFamily="18" charset="0"/>
              </a:rPr>
              <a:t>EAPs</a:t>
            </a:r>
            <a:r>
              <a:rPr lang="en-US" sz="2000" dirty="0" smtClean="0">
                <a:solidFill>
                  <a:srgbClr val="000000"/>
                </a:solidFill>
                <a:latin typeface="Arial"/>
                <a:cs typeface="Times New Roman" pitchFamily="18" charset="0"/>
              </a:rPr>
              <a:t> are regularly updated with contact information</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a:cs typeface="Times New Roman" pitchFamily="18" charset="0"/>
              </a:rPr>
              <a:t>New</a:t>
            </a:r>
            <a:r>
              <a:rPr kumimoji="0" lang="en-US" sz="2000" b="0" i="0" u="none" strike="noStrike" kern="1200" cap="none" spc="0" normalizeH="0" noProof="0" dirty="0" smtClean="0">
                <a:ln>
                  <a:noFill/>
                </a:ln>
                <a:solidFill>
                  <a:srgbClr val="000000"/>
                </a:solidFill>
                <a:effectLst/>
                <a:uLnTx/>
                <a:uFillTx/>
                <a:latin typeface="Arial"/>
                <a:cs typeface="Times New Roman" pitchFamily="18" charset="0"/>
              </a:rPr>
              <a:t> engineering analyses done on each dam every 10 year</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Plans outline emergency outreach, inundation maps, etc. </a:t>
            </a:r>
            <a:endParaRPr kumimoji="0" lang="en-US" sz="2000" b="0" i="0" u="none" strike="noStrike" kern="1200" cap="none" spc="0" normalizeH="0" noProof="0" dirty="0" smtClean="0">
              <a:ln>
                <a:noFill/>
              </a:ln>
              <a:solidFill>
                <a:srgbClr val="000000"/>
              </a:solidFill>
              <a:effectLst/>
              <a:uLnTx/>
              <a:uFillTx/>
              <a:latin typeface="Arial"/>
              <a:cs typeface="Times New Roman" pitchFamily="18" charset="0"/>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740119"/>
            <a:ext cx="4411604" cy="56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43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503315" y="0"/>
            <a:ext cx="7922228"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Current EAP Procedures</a:t>
            </a:r>
          </a:p>
        </p:txBody>
      </p:sp>
      <p:sp>
        <p:nvSpPr>
          <p:cNvPr id="8" name="Text Box 2"/>
          <p:cNvSpPr txBox="1">
            <a:spLocks noChangeArrowheads="1"/>
          </p:cNvSpPr>
          <p:nvPr/>
        </p:nvSpPr>
        <p:spPr bwMode="auto">
          <a:xfrm>
            <a:off x="91439" y="678997"/>
            <a:ext cx="4454435" cy="6170920"/>
          </a:xfrm>
          <a:prstGeom prst="rect">
            <a:avLst/>
          </a:prstGeom>
          <a:noFill/>
          <a:ln w="9525">
            <a:noFill/>
            <a:miter lim="800000"/>
            <a:headEnd/>
            <a:tailEnd/>
          </a:ln>
          <a:effectLst/>
        </p:spPr>
        <p:txBody>
          <a:bodyPr wrap="square">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baseline="0" dirty="0" smtClean="0">
                <a:solidFill>
                  <a:srgbClr val="000000"/>
                </a:solidFill>
                <a:latin typeface="Arial"/>
                <a:cs typeface="Times New Roman" pitchFamily="18" charset="0"/>
              </a:rPr>
              <a:t>In an emergency situation, dam safety engineer could declare a condition orange or red</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kumimoji="0" lang="en-US" sz="2000" b="0" i="0" u="none" strike="noStrike" kern="1200" cap="none" spc="0" normalizeH="0" noProof="0" dirty="0" smtClean="0">
                <a:ln>
                  <a:noFill/>
                </a:ln>
                <a:solidFill>
                  <a:srgbClr val="000000"/>
                </a:solidFill>
                <a:effectLst/>
                <a:uLnTx/>
                <a:uFillTx/>
                <a:latin typeface="Arial"/>
                <a:cs typeface="Times New Roman" pitchFamily="18" charset="0"/>
              </a:rPr>
              <a:t>Declaration triggers calls to contacts on the notification flow chart in EAP</a:t>
            </a:r>
          </a:p>
          <a:p>
            <a:pPr marL="800100" lvl="1" indent="-342900" eaLnBrk="0" hangingPunct="0">
              <a:spcBef>
                <a:spcPts val="1200"/>
              </a:spcBef>
              <a:spcAft>
                <a:spcPts val="300"/>
              </a:spcAft>
              <a:buFont typeface="Arial" panose="020B0604020202020204" pitchFamily="34" charset="0"/>
              <a:buChar char="•"/>
              <a:defRPr/>
            </a:pPr>
            <a:r>
              <a:rPr lang="en-US" sz="2000" baseline="0" dirty="0" smtClean="0">
                <a:solidFill>
                  <a:srgbClr val="000000"/>
                </a:solidFill>
                <a:latin typeface="Arial"/>
                <a:cs typeface="Times New Roman" pitchFamily="18" charset="0"/>
              </a:rPr>
              <a:t>NWS</a:t>
            </a:r>
          </a:p>
          <a:p>
            <a:pPr marL="800100" lvl="1" indent="-342900" eaLnBrk="0" hangingPunct="0">
              <a:spcBef>
                <a:spcPts val="1200"/>
              </a:spcBef>
              <a:spcAft>
                <a:spcPts val="300"/>
              </a:spcAft>
              <a:buFont typeface="Arial" panose="020B0604020202020204" pitchFamily="34" charset="0"/>
              <a:buChar char="•"/>
              <a:defRPr/>
            </a:pPr>
            <a:r>
              <a:rPr kumimoji="0" lang="en-US" sz="2000" b="0" i="0" u="none" strike="noStrike" kern="1200" cap="none" spc="0" normalizeH="0" noProof="0" dirty="0" smtClean="0">
                <a:ln>
                  <a:noFill/>
                </a:ln>
                <a:solidFill>
                  <a:srgbClr val="000000"/>
                </a:solidFill>
                <a:effectLst/>
                <a:uLnTx/>
                <a:uFillTx/>
                <a:latin typeface="Arial"/>
                <a:cs typeface="Times New Roman" pitchFamily="18" charset="0"/>
              </a:rPr>
              <a:t>Federal, state and local emergency responders</a:t>
            </a:r>
          </a:p>
          <a:p>
            <a:pPr marL="342900" indent="-342900" eaLnBrk="0" hangingPunct="0">
              <a:spcBef>
                <a:spcPts val="1200"/>
              </a:spcBef>
              <a:spcAft>
                <a:spcPts val="300"/>
              </a:spcAft>
              <a:buFont typeface="Arial" panose="020B0604020202020204" pitchFamily="34" charset="0"/>
              <a:buChar char="•"/>
              <a:defRPr/>
            </a:pPr>
            <a:r>
              <a:rPr lang="en-US" sz="2000" baseline="0" dirty="0" smtClean="0">
                <a:solidFill>
                  <a:srgbClr val="000000"/>
                </a:solidFill>
                <a:latin typeface="Arial"/>
                <a:cs typeface="Times New Roman" pitchFamily="18" charset="0"/>
              </a:rPr>
              <a:t>Calls</a:t>
            </a:r>
            <a:r>
              <a:rPr lang="en-US" sz="2000" dirty="0" smtClean="0">
                <a:solidFill>
                  <a:srgbClr val="000000"/>
                </a:solidFill>
                <a:latin typeface="Arial"/>
                <a:cs typeface="Times New Roman" pitchFamily="18" charset="0"/>
              </a:rPr>
              <a:t> are made by Water Supply Control Center and DEP Police</a:t>
            </a:r>
          </a:p>
          <a:p>
            <a:pPr marL="342900"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NWS declares flash flood watch or warning that hits many devices</a:t>
            </a:r>
          </a:p>
          <a:p>
            <a:pPr marL="342900" indent="-342900" eaLnBrk="0" hangingPunct="0">
              <a:spcBef>
                <a:spcPts val="1200"/>
              </a:spcBef>
              <a:spcAft>
                <a:spcPts val="300"/>
              </a:spcAft>
              <a:buFont typeface="Arial" panose="020B0604020202020204" pitchFamily="34" charset="0"/>
              <a:buChar char="•"/>
              <a:defRPr/>
            </a:pPr>
            <a:r>
              <a:rPr kumimoji="0" lang="en-US" sz="2000" b="0" i="0" u="none" strike="noStrike" kern="1200" cap="none" spc="0" normalizeH="0" baseline="0" noProof="0" dirty="0" smtClean="0">
                <a:ln>
                  <a:noFill/>
                </a:ln>
                <a:solidFill>
                  <a:srgbClr val="000000"/>
                </a:solidFill>
                <a:effectLst/>
                <a:uLnTx/>
                <a:uFillTx/>
                <a:latin typeface="Arial"/>
                <a:cs typeface="Times New Roman" pitchFamily="18" charset="0"/>
              </a:rPr>
              <a:t>State</a:t>
            </a:r>
            <a:r>
              <a:rPr kumimoji="0" lang="en-US" sz="2000" b="0" i="0" u="none" strike="noStrike" kern="1200" cap="none" spc="0" normalizeH="0" noProof="0" dirty="0" smtClean="0">
                <a:ln>
                  <a:noFill/>
                </a:ln>
                <a:solidFill>
                  <a:srgbClr val="000000"/>
                </a:solidFill>
                <a:effectLst/>
                <a:uLnTx/>
                <a:uFillTx/>
                <a:latin typeface="Arial"/>
                <a:cs typeface="Times New Roman" pitchFamily="18" charset="0"/>
              </a:rPr>
              <a:t> and county authorities trigger their emergency action and communication plans</a:t>
            </a:r>
            <a:endParaRPr kumimoji="0" lang="en-US" sz="2000" b="0" i="0" u="none" strike="noStrike" kern="1200" cap="none" spc="0" normalizeH="0" baseline="0" noProof="0" dirty="0" smtClean="0">
              <a:ln>
                <a:noFill/>
              </a:ln>
              <a:solidFill>
                <a:srgbClr val="000000"/>
              </a:solidFill>
              <a:effectLst/>
              <a:uLnTx/>
              <a:uFillTx/>
              <a:latin typeface="Arial"/>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5874" y="796564"/>
            <a:ext cx="4476568" cy="3357426"/>
          </a:xfrm>
          <a:prstGeom prst="rect">
            <a:avLst/>
          </a:prstGeom>
        </p:spPr>
      </p:pic>
    </p:spTree>
    <p:extLst>
      <p:ext uri="{BB962C8B-B14F-4D97-AF65-F5344CB8AC3E}">
        <p14:creationId xmlns:p14="http://schemas.microsoft.com/office/powerpoint/2010/main" val="2098393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503315" y="0"/>
            <a:ext cx="7922228"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EAP Notification Improvement Plans</a:t>
            </a:r>
          </a:p>
        </p:txBody>
      </p:sp>
      <p:sp>
        <p:nvSpPr>
          <p:cNvPr id="8" name="Text Box 2"/>
          <p:cNvSpPr txBox="1">
            <a:spLocks noChangeArrowheads="1"/>
          </p:cNvSpPr>
          <p:nvPr/>
        </p:nvSpPr>
        <p:spPr bwMode="auto">
          <a:xfrm>
            <a:off x="0" y="1291282"/>
            <a:ext cx="4689567" cy="5363007"/>
          </a:xfrm>
          <a:prstGeom prst="rect">
            <a:avLst/>
          </a:prstGeom>
          <a:noFill/>
          <a:ln w="9525">
            <a:noFill/>
            <a:miter lim="800000"/>
            <a:headEnd/>
            <a:tailEnd/>
          </a:ln>
          <a:effectLst/>
        </p:spPr>
        <p:txBody>
          <a:bodyPr wrap="square">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Two efforts to examine and improve the speed of EAP notifications</a:t>
            </a:r>
          </a:p>
          <a:p>
            <a:pPr marL="800100" lvl="1" indent="-342900" eaLnBrk="0" hangingPunct="0">
              <a:spcBef>
                <a:spcPts val="1200"/>
              </a:spcBef>
              <a:spcAft>
                <a:spcPts val="300"/>
              </a:spcAft>
              <a:buFont typeface="Arial" panose="020B0604020202020204" pitchFamily="34" charset="0"/>
              <a:buChar char="•"/>
              <a:defRPr/>
            </a:pPr>
            <a:r>
              <a:rPr lang="en-US" sz="2000" noProof="0" dirty="0" smtClean="0">
                <a:solidFill>
                  <a:srgbClr val="000000"/>
                </a:solidFill>
                <a:latin typeface="Arial"/>
                <a:cs typeface="Times New Roman" pitchFamily="18" charset="0"/>
              </a:rPr>
              <a:t>Internal DEP effort that will focus on all dams</a:t>
            </a:r>
          </a:p>
          <a:p>
            <a:pPr marL="800100" lvl="1" indent="-342900" eaLnBrk="0" hangingPunct="0">
              <a:spcBef>
                <a:spcPts val="1200"/>
              </a:spcBef>
              <a:spcAft>
                <a:spcPts val="300"/>
              </a:spcAft>
              <a:buFont typeface="Arial" panose="020B0604020202020204" pitchFamily="34" charset="0"/>
              <a:buChar char="•"/>
              <a:defRPr/>
            </a:pPr>
            <a:r>
              <a:rPr kumimoji="0" lang="en-US" sz="2000" b="0" i="0" u="none" strike="noStrike" kern="1200" cap="none" spc="0" normalizeH="0" baseline="0" dirty="0" smtClean="0">
                <a:ln>
                  <a:noFill/>
                </a:ln>
                <a:solidFill>
                  <a:srgbClr val="000000"/>
                </a:solidFill>
                <a:effectLst/>
                <a:uLnTx/>
                <a:uFillTx/>
                <a:latin typeface="Arial"/>
                <a:cs typeface="Times New Roman" pitchFamily="18" charset="0"/>
              </a:rPr>
              <a:t>External</a:t>
            </a:r>
            <a:r>
              <a:rPr kumimoji="0" lang="en-US" sz="2000" b="0" i="0" u="none" strike="noStrike" kern="1200" cap="none" spc="0" normalizeH="0" dirty="0" smtClean="0">
                <a:ln>
                  <a:noFill/>
                </a:ln>
                <a:solidFill>
                  <a:srgbClr val="000000"/>
                </a:solidFill>
                <a:effectLst/>
                <a:uLnTx/>
                <a:uFillTx/>
                <a:latin typeface="Arial"/>
                <a:cs typeface="Times New Roman" pitchFamily="18" charset="0"/>
              </a:rPr>
              <a:t> review by consulting engineer for </a:t>
            </a:r>
            <a:r>
              <a:rPr kumimoji="0" lang="en-US" sz="2000" b="0" i="0" u="none" strike="noStrike" kern="1200" cap="none" spc="0" normalizeH="0" dirty="0" err="1" smtClean="0">
                <a:ln>
                  <a:noFill/>
                </a:ln>
                <a:solidFill>
                  <a:srgbClr val="000000"/>
                </a:solidFill>
                <a:effectLst/>
                <a:uLnTx/>
                <a:uFillTx/>
                <a:latin typeface="Arial"/>
                <a:cs typeface="Times New Roman" pitchFamily="18" charset="0"/>
              </a:rPr>
              <a:t>Cannonsville</a:t>
            </a:r>
            <a:r>
              <a:rPr kumimoji="0" lang="en-US" sz="2000" b="0" i="0" u="none" strike="noStrike" kern="1200" cap="none" spc="0" normalizeH="0" dirty="0" smtClean="0">
                <a:ln>
                  <a:noFill/>
                </a:ln>
                <a:solidFill>
                  <a:srgbClr val="000000"/>
                </a:solidFill>
                <a:effectLst/>
                <a:uLnTx/>
                <a:uFillTx/>
                <a:latin typeface="Arial"/>
                <a:cs typeface="Times New Roman" pitchFamily="18" charset="0"/>
              </a:rPr>
              <a:t> due to FERC license requirements</a:t>
            </a:r>
            <a:endParaRPr lang="en-US" sz="2000" dirty="0" smtClean="0">
              <a:solidFill>
                <a:srgbClr val="000000"/>
              </a:solidFill>
              <a:latin typeface="Arial"/>
              <a:cs typeface="Times New Roman" pitchFamily="18" charset="0"/>
            </a:endParaRPr>
          </a:p>
          <a:p>
            <a:pPr marL="342900" indent="-342900" eaLnBrk="0" hangingPunct="0">
              <a:spcBef>
                <a:spcPts val="1200"/>
              </a:spcBef>
              <a:spcAft>
                <a:spcPts val="300"/>
              </a:spcAft>
              <a:buFont typeface="Arial" panose="020B0604020202020204" pitchFamily="34" charset="0"/>
              <a:buChar char="•"/>
              <a:defRPr/>
            </a:pPr>
            <a:r>
              <a:rPr kumimoji="0" lang="en-US" sz="2000" b="0" i="0" u="none" strike="noStrike" kern="1200" cap="none" spc="0" normalizeH="0" dirty="0" smtClean="0">
                <a:ln>
                  <a:noFill/>
                </a:ln>
                <a:solidFill>
                  <a:srgbClr val="000000"/>
                </a:solidFill>
                <a:effectLst/>
                <a:uLnTx/>
                <a:uFillTx/>
                <a:latin typeface="Arial"/>
                <a:cs typeface="Times New Roman" pitchFamily="18" charset="0"/>
              </a:rPr>
              <a:t>Both have the same goal of reducing time for DEP notification to emergency management agencies and first </a:t>
            </a:r>
            <a:r>
              <a:rPr kumimoji="0" lang="en-US" sz="2000" b="0" i="0" u="none" strike="noStrike" kern="1200" cap="none" spc="0" normalizeH="0" dirty="0" smtClean="0">
                <a:ln>
                  <a:noFill/>
                </a:ln>
                <a:solidFill>
                  <a:srgbClr val="000000"/>
                </a:solidFill>
                <a:effectLst/>
                <a:uLnTx/>
                <a:uFillTx/>
                <a:latin typeface="Arial"/>
                <a:cs typeface="Times New Roman" pitchFamily="18" charset="0"/>
              </a:rPr>
              <a:t>responders</a:t>
            </a:r>
          </a:p>
          <a:p>
            <a:pPr marL="342900"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Focus on using computer software to expedite initial calls / mobilization</a:t>
            </a:r>
            <a:endParaRPr kumimoji="0" lang="en-US" sz="2000" b="0" i="0" u="none" strike="noStrike" kern="1200" cap="none" spc="0" normalizeH="0" dirty="0" smtClean="0">
              <a:ln>
                <a:noFill/>
              </a:ln>
              <a:solidFill>
                <a:srgbClr val="000000"/>
              </a:solidFill>
              <a:effectLst/>
              <a:uLnTx/>
              <a:uFillTx/>
              <a:latin typeface="Arial"/>
              <a:cs typeface="Times New Roman" pitchFamily="18" charset="0"/>
            </a:endParaRPr>
          </a:p>
          <a:p>
            <a:pPr marL="342900" indent="-342900" eaLnBrk="0" hangingPunct="0">
              <a:spcBef>
                <a:spcPts val="1200"/>
              </a:spcBef>
              <a:spcAft>
                <a:spcPts val="300"/>
              </a:spcAft>
              <a:buFont typeface="Arial" panose="020B0604020202020204" pitchFamily="34" charset="0"/>
              <a:buChar char="•"/>
              <a:defRPr/>
            </a:pPr>
            <a:endParaRPr kumimoji="0" lang="en-US" sz="2000" b="0" i="0" u="none" strike="noStrike" kern="1200" cap="none" spc="0" normalizeH="0" dirty="0" smtClean="0">
              <a:ln>
                <a:noFill/>
              </a:ln>
              <a:solidFill>
                <a:srgbClr val="000000"/>
              </a:solidFill>
              <a:effectLst/>
              <a:uLnTx/>
              <a:uFillTx/>
              <a:latin typeface="Arial"/>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571" y="615860"/>
            <a:ext cx="4144894" cy="32744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571" y="3972786"/>
            <a:ext cx="4144894" cy="2763263"/>
          </a:xfrm>
          <a:prstGeom prst="rect">
            <a:avLst/>
          </a:prstGeom>
        </p:spPr>
      </p:pic>
    </p:spTree>
    <p:extLst>
      <p:ext uri="{BB962C8B-B14F-4D97-AF65-F5344CB8AC3E}">
        <p14:creationId xmlns:p14="http://schemas.microsoft.com/office/powerpoint/2010/main" val="1484850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0"/>
            <a:ext cx="8425543"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EAP Activation Notification Improvement Program</a:t>
            </a:r>
            <a:endParaRPr lang="en-US" altLang="en-US" dirty="0" smtClean="0"/>
          </a:p>
        </p:txBody>
      </p:sp>
      <p:sp>
        <p:nvSpPr>
          <p:cNvPr id="8" name="Text Box 2"/>
          <p:cNvSpPr txBox="1">
            <a:spLocks noChangeArrowheads="1"/>
          </p:cNvSpPr>
          <p:nvPr/>
        </p:nvSpPr>
        <p:spPr bwMode="auto">
          <a:xfrm>
            <a:off x="91440" y="1301035"/>
            <a:ext cx="4689567" cy="4862870"/>
          </a:xfrm>
          <a:prstGeom prst="rect">
            <a:avLst/>
          </a:prstGeom>
          <a:noFill/>
          <a:ln w="9525">
            <a:noFill/>
            <a:miter lim="800000"/>
            <a:headEnd/>
            <a:tailEnd/>
          </a:ln>
          <a:effectLst/>
        </p:spPr>
        <p:txBody>
          <a:bodyPr wrap="square">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Efforts being piloted using </a:t>
            </a:r>
            <a:r>
              <a:rPr lang="en-US" sz="2000" noProof="0" dirty="0" err="1" smtClean="0">
                <a:solidFill>
                  <a:srgbClr val="000000"/>
                </a:solidFill>
                <a:latin typeface="Arial"/>
                <a:cs typeface="Times New Roman" pitchFamily="18" charset="0"/>
              </a:rPr>
              <a:t>Cannonsville</a:t>
            </a:r>
            <a:r>
              <a:rPr lang="en-US" sz="2000" noProof="0" dirty="0" smtClean="0">
                <a:solidFill>
                  <a:srgbClr val="000000"/>
                </a:solidFill>
                <a:latin typeface="Arial"/>
                <a:cs typeface="Times New Roman" pitchFamily="18" charset="0"/>
              </a:rPr>
              <a:t> Dam as a model</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Will inform changes made to EAPs for all DEP dams</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Utilizes notification software to contact all entities on notification chart simultaneously</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Uses land-line phones, cell, text messaging, email and fax</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Focus thus far has been on geographic areas within a one-hour travel time of flood wave from a catastrophic failure of the dam</a:t>
            </a:r>
            <a:endParaRPr kumimoji="0" lang="en-US" sz="2000" b="0" i="0" u="none" strike="noStrike" kern="1200" cap="none" spc="0" normalizeH="0" dirty="0" smtClean="0">
              <a:ln>
                <a:noFill/>
              </a:ln>
              <a:solidFill>
                <a:srgbClr val="000000"/>
              </a:solidFill>
              <a:effectLst/>
              <a:uLnTx/>
              <a:uFillTx/>
              <a:latin typeface="Arial"/>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565" y="1301035"/>
            <a:ext cx="4349931" cy="2899954"/>
          </a:xfrm>
          <a:prstGeom prst="rect">
            <a:avLst/>
          </a:prstGeom>
        </p:spPr>
      </p:pic>
    </p:spTree>
    <p:extLst>
      <p:ext uri="{BB962C8B-B14F-4D97-AF65-F5344CB8AC3E}">
        <p14:creationId xmlns:p14="http://schemas.microsoft.com/office/powerpoint/2010/main" val="4113506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0"/>
            <a:ext cx="8425543"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EAP Activation Notification Improvement Program</a:t>
            </a:r>
            <a:endParaRPr lang="en-US" altLang="en-US" dirty="0" smtClean="0"/>
          </a:p>
        </p:txBody>
      </p:sp>
      <p:sp>
        <p:nvSpPr>
          <p:cNvPr id="8" name="Text Box 2"/>
          <p:cNvSpPr txBox="1">
            <a:spLocks noChangeArrowheads="1"/>
          </p:cNvSpPr>
          <p:nvPr/>
        </p:nvSpPr>
        <p:spPr bwMode="auto">
          <a:xfrm>
            <a:off x="104503" y="700143"/>
            <a:ext cx="4585063" cy="6170920"/>
          </a:xfrm>
          <a:prstGeom prst="rect">
            <a:avLst/>
          </a:prstGeom>
          <a:noFill/>
          <a:ln w="9525">
            <a:noFill/>
            <a:miter lim="800000"/>
            <a:headEnd/>
            <a:tailEnd/>
          </a:ln>
          <a:effectLst/>
        </p:spPr>
        <p:txBody>
          <a:bodyPr wrap="square" numCol="1">
            <a:spAutoFit/>
          </a:bodyPr>
          <a:lstStyle/>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Internal planning efforts throughout CY 2017</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dirty="0" smtClean="0">
                <a:solidFill>
                  <a:srgbClr val="000000"/>
                </a:solidFill>
                <a:latin typeface="Arial"/>
                <a:cs typeface="Times New Roman" pitchFamily="18" charset="0"/>
              </a:rPr>
              <a:t>Planning meeting with downstream partners in October 2017</a:t>
            </a:r>
          </a:p>
          <a:p>
            <a:pPr marL="342900" marR="0" lvl="0" indent="-342900" algn="l" defTabSz="914400" rtl="0" eaLnBrk="0" fontAlgn="base" latinLnBrk="0" hangingPunct="0">
              <a:lnSpc>
                <a:spcPct val="100000"/>
              </a:lnSpc>
              <a:spcBef>
                <a:spcPts val="1200"/>
              </a:spcBef>
              <a:spcAft>
                <a:spcPts val="300"/>
              </a:spcAft>
              <a:buClrTx/>
              <a:buSzTx/>
              <a:buFont typeface="Arial" panose="020B0604020202020204" pitchFamily="34" charset="0"/>
              <a:buChar char="•"/>
              <a:tabLst/>
              <a:defRPr/>
            </a:pPr>
            <a:r>
              <a:rPr lang="en-US" sz="2000" noProof="0" dirty="0" smtClean="0">
                <a:solidFill>
                  <a:srgbClr val="000000"/>
                </a:solidFill>
                <a:latin typeface="Arial"/>
                <a:cs typeface="Times New Roman" pitchFamily="18" charset="0"/>
              </a:rPr>
              <a:t>Tabletop exercise with all downstream partners in December 2017</a:t>
            </a:r>
          </a:p>
          <a:p>
            <a:pPr marL="800100" lvl="1"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Discuss the use of the tool</a:t>
            </a:r>
          </a:p>
          <a:p>
            <a:pPr marL="800100" lvl="1" indent="-342900" eaLnBrk="0" hangingPunct="0">
              <a:spcBef>
                <a:spcPts val="1200"/>
              </a:spcBef>
              <a:spcAft>
                <a:spcPts val="300"/>
              </a:spcAft>
              <a:buFont typeface="Arial" panose="020B0604020202020204" pitchFamily="34" charset="0"/>
              <a:buChar char="•"/>
              <a:defRPr/>
            </a:pPr>
            <a:r>
              <a:rPr lang="en-US" sz="2000" noProof="0" dirty="0" smtClean="0">
                <a:solidFill>
                  <a:srgbClr val="000000"/>
                </a:solidFill>
                <a:latin typeface="Arial"/>
                <a:cs typeface="Times New Roman" pitchFamily="18" charset="0"/>
              </a:rPr>
              <a:t>Run a controlled tabletop exercise</a:t>
            </a:r>
          </a:p>
          <a:p>
            <a:pPr marL="800100" lvl="1" indent="-342900" eaLnBrk="0" hangingPunct="0">
              <a:spcBef>
                <a:spcPts val="1200"/>
              </a:spcBef>
              <a:spcAft>
                <a:spcPts val="300"/>
              </a:spcAft>
              <a:buFont typeface="Arial" panose="020B0604020202020204" pitchFamily="34" charset="0"/>
              <a:buChar char="•"/>
              <a:defRPr/>
            </a:pPr>
            <a:r>
              <a:rPr lang="en-US" sz="2000" dirty="0" smtClean="0">
                <a:solidFill>
                  <a:srgbClr val="000000"/>
                </a:solidFill>
                <a:latin typeface="Arial"/>
                <a:cs typeface="Times New Roman" pitchFamily="18" charset="0"/>
              </a:rPr>
              <a:t>Make modifications</a:t>
            </a:r>
          </a:p>
          <a:p>
            <a:pPr marL="800100" lvl="1" indent="-342900" eaLnBrk="0" hangingPunct="0">
              <a:spcBef>
                <a:spcPts val="1200"/>
              </a:spcBef>
              <a:spcAft>
                <a:spcPts val="300"/>
              </a:spcAft>
              <a:buFont typeface="Arial" panose="020B0604020202020204" pitchFamily="34" charset="0"/>
              <a:buChar char="•"/>
              <a:defRPr/>
            </a:pPr>
            <a:r>
              <a:rPr lang="en-US" sz="2000" noProof="0" dirty="0" smtClean="0">
                <a:solidFill>
                  <a:srgbClr val="000000"/>
                </a:solidFill>
                <a:latin typeface="Arial"/>
                <a:cs typeface="Times New Roman" pitchFamily="18" charset="0"/>
              </a:rPr>
              <a:t>Prepare for functional exercise with all emergency management offices, and state and federal agencies in 1-hour range</a:t>
            </a:r>
            <a:endParaRPr kumimoji="0" lang="en-US" sz="2000" b="0" i="0" u="none" strike="noStrike" kern="1200" cap="none" spc="0" normalizeH="0" dirty="0" smtClean="0">
              <a:ln>
                <a:noFill/>
              </a:ln>
              <a:solidFill>
                <a:srgbClr val="000000"/>
              </a:solidFill>
              <a:effectLst/>
              <a:uLnTx/>
              <a:uFillTx/>
              <a:latin typeface="Arial"/>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566" y="2319937"/>
            <a:ext cx="4315082" cy="2874923"/>
          </a:xfrm>
          <a:prstGeom prst="rect">
            <a:avLst/>
          </a:prstGeom>
        </p:spPr>
      </p:pic>
    </p:spTree>
    <p:extLst>
      <p:ext uri="{BB962C8B-B14F-4D97-AF65-F5344CB8AC3E}">
        <p14:creationId xmlns:p14="http://schemas.microsoft.com/office/powerpoint/2010/main" val="1164899968"/>
      </p:ext>
    </p:extLst>
  </p:cSld>
  <p:clrMapOvr>
    <a:masterClrMapping/>
  </p:clrMapOvr>
</p:sld>
</file>

<file path=ppt/theme/theme1.xml><?xml version="1.0" encoding="utf-8"?>
<a:theme xmlns:a="http://schemas.openxmlformats.org/drawingml/2006/main" name="DEP_PresentationTemplate (2)">
  <a:themeElements>
    <a:clrScheme name="Custom 1">
      <a:dk1>
        <a:srgbClr val="FFFFFF"/>
      </a:dk1>
      <a:lt1>
        <a:srgbClr val="FFFFFF"/>
      </a:lt1>
      <a:dk2>
        <a:srgbClr val="000000"/>
      </a:dk2>
      <a:lt2>
        <a:srgbClr val="808080"/>
      </a:lt2>
      <a:accent1>
        <a:srgbClr val="00529B"/>
      </a:accent1>
      <a:accent2>
        <a:srgbClr val="009E58"/>
      </a:accent2>
      <a:accent3>
        <a:srgbClr val="EF8C00"/>
      </a:accent3>
      <a:accent4>
        <a:srgbClr val="5C98CD"/>
      </a:accent4>
      <a:accent5>
        <a:srgbClr val="C00000"/>
      </a:accent5>
      <a:accent6>
        <a:srgbClr val="6A9D27"/>
      </a:accent6>
      <a:hlink>
        <a:srgbClr val="FFFFFF"/>
      </a:hlink>
      <a:folHlink>
        <a:srgbClr val="E5E5E5"/>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DEP_Colors">
      <a:dk1>
        <a:srgbClr val="000000"/>
      </a:dk1>
      <a:lt1>
        <a:srgbClr val="FFFFFF"/>
      </a:lt1>
      <a:dk2>
        <a:srgbClr val="000000"/>
      </a:dk2>
      <a:lt2>
        <a:srgbClr val="808080"/>
      </a:lt2>
      <a:accent1>
        <a:srgbClr val="00529B"/>
      </a:accent1>
      <a:accent2>
        <a:srgbClr val="009E58"/>
      </a:accent2>
      <a:accent3>
        <a:srgbClr val="1700A6"/>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dirty="0" smtClean="0"/>
        </a:defPPr>
      </a:lstStyle>
    </a:txDef>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P TEMPLATE">
  <a:themeElements>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template-NYC">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2397125" indent="-2397125">
          <a:spcBef>
            <a:spcPts val="0"/>
          </a:spcBef>
          <a:spcAft>
            <a:spcPts val="200"/>
          </a:spcAft>
          <a:buClr>
            <a:srgbClr val="0033CC"/>
          </a:buClr>
          <a:buNone/>
          <a:defRPr sz="2400" b="1" u="sng" dirty="0" smtClean="0">
            <a:latin typeface="Calibri" pitchFamily="34" charset="0"/>
          </a:defRPr>
        </a:defPPr>
      </a:lstStyle>
    </a:spDef>
  </a:objectDefaults>
  <a:extraClrSchemeLst>
    <a:extraClrScheme>
      <a:clrScheme name="Slide template-NY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template-NY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template-NY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template-NY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template-NY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template-NY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template-NY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template-NY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template-NY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template-NY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template-NY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template-NY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105</TotalTime>
  <Words>3757</Words>
  <Application>Microsoft Office PowerPoint</Application>
  <PresentationFormat>On-screen Show (4:3)</PresentationFormat>
  <Paragraphs>373</Paragraphs>
  <Slides>36</Slides>
  <Notes>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Arial</vt:lpstr>
      <vt:lpstr>Courier New</vt:lpstr>
      <vt:lpstr>Times New Roman</vt:lpstr>
      <vt:lpstr>Wingdings</vt:lpstr>
      <vt:lpstr>DEP_PresentationTemplate (2)</vt:lpstr>
      <vt:lpstr>blank</vt:lpstr>
      <vt:lpstr>DEP TEMPLATE</vt:lpstr>
      <vt:lpstr>PowerPoint Presentation</vt:lpstr>
      <vt:lpstr>PowerPoint Presentation</vt:lpstr>
      <vt:lpstr>PowerPoint Presentation</vt:lpstr>
      <vt:lpstr>Dam Safety and Inspection</vt:lpstr>
      <vt:lpstr>Emergency Action Plans</vt:lpstr>
      <vt:lpstr>Current EAP Procedures</vt:lpstr>
      <vt:lpstr>EAP Notification Improvement Plans</vt:lpstr>
      <vt:lpstr>EAP Activation Notification Improvement Program</vt:lpstr>
      <vt:lpstr>EAP Activation Notification Improvement Program</vt:lpstr>
      <vt:lpstr>EAP Activation Notification Improvement Program</vt:lpstr>
      <vt:lpstr>EAP Activation Notification Improvement Program</vt:lpstr>
      <vt:lpstr>External Time-Sensitive Analysis for C’ville</vt:lpstr>
      <vt:lpstr>Other work on emergency communications</vt:lpstr>
      <vt:lpstr>The Delaware Aqueduct Bypass Tunnel</vt:lpstr>
      <vt:lpstr>Delaware Aqueduct</vt:lpstr>
      <vt:lpstr>The Rondout-West Branch Tunnel</vt:lpstr>
      <vt:lpstr>The Rondout-West Branch Tunnel</vt:lpstr>
      <vt:lpstr>The Rondout-West Branch Tunnel</vt:lpstr>
      <vt:lpstr>Ongoing leak monitoring</vt:lpstr>
      <vt:lpstr>Bypass tunnel schematic</vt:lpstr>
      <vt:lpstr>Status of current work</vt:lpstr>
      <vt:lpstr>Delaware Aqueduct Bypass Tunnel</vt:lpstr>
      <vt:lpstr>Delaware Aqueduct Bypass Tunnel</vt:lpstr>
      <vt:lpstr>Delaware Aqueduct Bypass Tunnel</vt:lpstr>
      <vt:lpstr>Arrival of steel interliner sections</vt:lpstr>
      <vt:lpstr>Water supply augmentation</vt:lpstr>
      <vt:lpstr>PowerPoint Presentation</vt:lpstr>
      <vt:lpstr>PowerPoint Presentation</vt:lpstr>
      <vt:lpstr>PowerPoint Presentation</vt:lpstr>
      <vt:lpstr>PowerPoint Presentation</vt:lpstr>
      <vt:lpstr>WOH Staffed Facilities</vt:lpstr>
      <vt:lpstr>EOH / In-City Staffed Facilities</vt:lpstr>
      <vt:lpstr>The coming wave of retirement</vt:lpstr>
      <vt:lpstr>Who works on the water supply?</vt:lpstr>
      <vt:lpstr>Questions and discussion…</vt:lpstr>
      <vt:lpstr>PowerPoint Presentation</vt:lpstr>
    </vt:vector>
  </TitlesOfParts>
  <Company>NYC DEP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Bosch, Adam</dc:creator>
  <cp:lastModifiedBy>Bosch, Adam</cp:lastModifiedBy>
  <cp:revision>14</cp:revision>
  <dcterms:created xsi:type="dcterms:W3CDTF">2018-03-01T18:51:55Z</dcterms:created>
  <dcterms:modified xsi:type="dcterms:W3CDTF">2018-03-01T20:40:51Z</dcterms:modified>
</cp:coreProperties>
</file>